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61" r:id="rId3"/>
    <p:sldId id="272" r:id="rId4"/>
    <p:sldId id="273" r:id="rId5"/>
    <p:sldId id="275" r:id="rId6"/>
    <p:sldId id="274" r:id="rId7"/>
    <p:sldId id="276" r:id="rId8"/>
    <p:sldId id="277" r:id="rId9"/>
    <p:sldId id="267" r:id="rId10"/>
    <p:sldId id="278" r:id="rId11"/>
    <p:sldId id="257" r:id="rId12"/>
    <p:sldId id="260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2FB807-1009-FCE3-76AB-20D1625C4899}" v="437" dt="2023-02-28T00:33:49.123"/>
    <p1510:client id="{CB78C074-0649-864C-90FC-9225823F3874}" v="15" dt="2023-02-28T00:20:07.8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6" d="100"/>
          <a:sy n="106" d="100"/>
        </p:scale>
        <p:origin x="-10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9224046-5468-6A7D-A400-45BF3A65C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44927B51-B01E-FACC-4365-B873EBED0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BC92552-EC7B-B916-0E1F-CEA653159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7CC3A-2665-2047-8CD5-81E4EA4CE39F}" type="datetimeFigureOut">
              <a:rPr lang="pl-PL" smtClean="0"/>
              <a:t>28.02.2023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7FCBECBC-1D97-09D6-B759-DDB698DF7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E23C44C5-6837-ED63-9139-4F703085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23D89-009C-8547-90BE-5903FB8719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136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CAFD573-6176-F858-1103-F4701F8DE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07CA01E9-5103-9968-8405-19BA5DF62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C8300DF-5DD2-565B-8D89-49F8638EF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7CC3A-2665-2047-8CD5-81E4EA4CE39F}" type="datetimeFigureOut">
              <a:rPr lang="pl-PL" smtClean="0"/>
              <a:t>28.02.2023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A72B195-683C-DD11-7C45-BF3C267D2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287E348-7D62-F3CA-CC32-3FF86F878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23D89-009C-8547-90BE-5903FB8719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345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AFB58762-7859-02F6-8665-0B3CE75D92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FAC08061-F3B4-2668-E107-1C23676291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EA77F1FD-6893-7671-7A46-8C478CB65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7CC3A-2665-2047-8CD5-81E4EA4CE39F}" type="datetimeFigureOut">
              <a:rPr lang="pl-PL" smtClean="0"/>
              <a:t>28.02.2023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FB87C32A-EFFD-CC38-A75D-6D28A5184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A965F051-822C-B907-FE85-D10BB13C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23D89-009C-8547-90BE-5903FB8719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721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3436463-8A25-8256-CE56-0C07D4A39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DF7B06E-214E-2F0F-C01C-E9FB498BD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872E1E9-C0EA-25D4-7CC0-215D6D50A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7CC3A-2665-2047-8CD5-81E4EA4CE39F}" type="datetimeFigureOut">
              <a:rPr lang="pl-PL" smtClean="0"/>
              <a:t>28.02.2023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16B64AD7-D3F4-78D6-85FE-8745C87A4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4FC113D7-CD60-A2AA-F061-D358D7385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23D89-009C-8547-90BE-5903FB8719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98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7727893-00F3-9F34-370F-0BC2AD5B1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5DD1471-B27A-60C0-D0F0-F5EE3AFF2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75716842-6B85-DFA6-F28C-B2FC4CF79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7CC3A-2665-2047-8CD5-81E4EA4CE39F}" type="datetimeFigureOut">
              <a:rPr lang="pl-PL" smtClean="0"/>
              <a:t>28.02.2023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6060210E-49B4-227A-4218-BEB87B26C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43F161CD-9666-DC43-DAF9-981ECEF0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23D89-009C-8547-90BE-5903FB8719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076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22D73D6-33DA-8EAE-2395-611A58BCD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48C7BB8-BC61-12F8-4672-7BA496CE74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CFDDF007-44EF-F7A4-5A5C-B15746ADB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EE8DC348-D2DF-5411-6242-8BCD3AB62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7CC3A-2665-2047-8CD5-81E4EA4CE39F}" type="datetimeFigureOut">
              <a:rPr lang="pl-PL" smtClean="0"/>
              <a:t>28.02.2023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BDAD988A-44EC-4E72-8DBD-9D2079F6A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70D95822-28AC-DB26-254F-2F9C44127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23D89-009C-8547-90BE-5903FB8719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66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5038A8D-BA08-4E88-80F2-7160F976D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CFA58599-6D94-C62B-688A-C33CBEDF2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16CD169C-7DF1-9599-84E9-23B156A320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17E7AF59-B076-8623-6DE4-4ACDFD80A9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346C809B-6C21-4EB6-60AD-D750564C43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A1DA7E41-1A4F-1059-C7E7-F00294001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7CC3A-2665-2047-8CD5-81E4EA4CE39F}" type="datetimeFigureOut">
              <a:rPr lang="pl-PL" smtClean="0"/>
              <a:t>28.02.2023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A3E9F986-850C-6E78-0759-2D3CB5CAA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D5CEBF99-B2D1-02E3-2E36-49B3CABB3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23D89-009C-8547-90BE-5903FB8719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797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6880327-B650-82DE-21BC-FCD34E481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5C49B8D2-2201-AEE4-4F9D-1DF37EAB8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7CC3A-2665-2047-8CD5-81E4EA4CE39F}" type="datetimeFigureOut">
              <a:rPr lang="pl-PL" smtClean="0"/>
              <a:t>28.02.2023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795BECB6-44B9-D996-D2F9-3B32F3451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30245365-9A74-8B8F-387A-29FF74A6B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23D89-009C-8547-90BE-5903FB8719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002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0385646D-89A4-22A2-C656-C797E7F7D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7CC3A-2665-2047-8CD5-81E4EA4CE39F}" type="datetimeFigureOut">
              <a:rPr lang="pl-PL" smtClean="0"/>
              <a:t>28.02.2023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47A39189-EA19-CC42-B41B-7587806EF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5D533089-A196-4213-FC73-EC1965C8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23D89-009C-8547-90BE-5903FB8719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067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03E2013-F3BB-2663-F465-ED9A5CC82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3EE0A50-FBAF-41F9-E217-C3779EEF3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7ED433F7-4157-D538-FDA5-993BDAA18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E23EDF69-3FBB-916C-704F-16E580284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7CC3A-2665-2047-8CD5-81E4EA4CE39F}" type="datetimeFigureOut">
              <a:rPr lang="pl-PL" smtClean="0"/>
              <a:t>28.02.2023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5D577BEF-6389-3ED6-AF79-36AB4FC5F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4B867A88-1B04-369B-EE8E-742E093F9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23D89-009C-8547-90BE-5903FB8719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512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9B563DE-EDCC-98C2-5A6F-409BB28F6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DE48A12B-B96D-6D45-B9D2-C6C2578337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6A00FEB7-F76E-732F-086A-5A5B49845C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516ACD1B-E485-3EE1-A97E-E42B2C80F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7CC3A-2665-2047-8CD5-81E4EA4CE39F}" type="datetimeFigureOut">
              <a:rPr lang="pl-PL" smtClean="0"/>
              <a:t>28.02.2023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F2CA10E6-3CA1-6A4A-DC6D-DBA7E79E2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3D12696A-97F4-811C-242E-CAA51BB7B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23D89-009C-8547-90BE-5903FB8719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130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23ADC1C0-6E4A-1135-CE1E-E0E8EF91C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C103866E-48FA-604E-18BF-4BFD265EE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F692597A-4CB7-EC39-CAAB-0E3ED36B71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7CC3A-2665-2047-8CD5-81E4EA4CE39F}" type="datetimeFigureOut">
              <a:rPr lang="pl-PL" smtClean="0"/>
              <a:t>28.02.2023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F425CB44-4A82-F9FD-1E70-C9A0A0FE0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EDA1546-6BBD-4654-8963-51FADD1183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23D89-009C-8547-90BE-5903FB8719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023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379C118-606F-6742-E4E8-312BFBBCB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000">
                <a:latin typeface="Trade Gothic Inline"/>
              </a:rPr>
              <a:t>Malaga</a:t>
            </a:r>
            <a:r>
              <a:rPr lang="en-US" sz="5400"/>
              <a:t/>
            </a:r>
            <a:br>
              <a:rPr lang="en-US" sz="5400"/>
            </a:br>
            <a:endParaRPr lang="en-US" sz="540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F8449295-6E21-8576-C770-2DFEFE1CE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/>
              <a:t>Stanisław Gut-Kominek, Małgorzata Szczerba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xmlns="" id="{F49775AF-8896-43EE-92C6-83497D6DC5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3" descr="Obraz zawierający zewnętrzne, niebo, budynek, drzewo&#10;&#10;Opis wygenerowany automatycznie">
            <a:extLst>
              <a:ext uri="{FF2B5EF4-FFF2-40B4-BE49-F238E27FC236}">
                <a16:creationId xmlns:a16="http://schemas.microsoft.com/office/drawing/2014/main" xmlns="" id="{80F5BEEA-8358-F66E-03B7-6D46D09524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98" r="1224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1482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B43B9CA2-4B31-4ACD-9A9F-B8E6C64203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budynek, zewnętrzne, łuk, kort&#10;&#10;Opis wygenerowany automatycznie">
            <a:extLst>
              <a:ext uri="{FF2B5EF4-FFF2-40B4-BE49-F238E27FC236}">
                <a16:creationId xmlns:a16="http://schemas.microsoft.com/office/drawing/2014/main" xmlns="" id="{6589FAFD-7AAE-5899-9F58-68E0D8BFCD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12" r="5834" b="4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6" name="Obraz 6" descr="Obraz zawierający budynek, kamień, łuk, meble&#10;&#10;Opis wygenerowany automatycznie">
            <a:extLst>
              <a:ext uri="{FF2B5EF4-FFF2-40B4-BE49-F238E27FC236}">
                <a16:creationId xmlns:a16="http://schemas.microsoft.com/office/drawing/2014/main" xmlns="" id="{EFD1AA8B-5FAB-2DF8-2387-FAC3BE8AA5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6" r="4709" b="4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Obraz 4" descr="Obraz zawierający drzewo, zewnętrzne, góra, niebo&#10;&#10;Opis wygenerowany automatycznie">
            <a:extLst>
              <a:ext uri="{FF2B5EF4-FFF2-40B4-BE49-F238E27FC236}">
                <a16:creationId xmlns:a16="http://schemas.microsoft.com/office/drawing/2014/main" xmlns="" id="{5CEBA7C5-561E-D361-9532-3526C732F3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214" r="-1" b="8231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xmlns="" id="{33F94DB1-BC5D-454D-845C-7BA3A1F469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xmlns="" id="{5676B86F-860B-4586-BCAA-C0650C09B7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C818ED5-2F56-4171-9445-3AA4F44623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E74FCE8-866C-4AFA-B45C-FACE2A6094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852D8B1-9501-CED0-9420-C7DFD22690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1755" y="1695090"/>
            <a:ext cx="5253016" cy="448625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>
                <a:latin typeface="Georgia Pro"/>
              </a:rPr>
              <a:t>W </a:t>
            </a:r>
            <a:r>
              <a:rPr lang="en-US" err="1">
                <a:latin typeface="Georgia Pro"/>
              </a:rPr>
              <a:t>późnym</a:t>
            </a:r>
            <a:r>
              <a:rPr lang="en-US">
                <a:latin typeface="Georgia Pro"/>
              </a:rPr>
              <a:t> </a:t>
            </a:r>
            <a:r>
              <a:rPr lang="en-US" err="1">
                <a:latin typeface="Georgia Pro"/>
              </a:rPr>
              <a:t>średniowieczu</a:t>
            </a:r>
            <a:r>
              <a:rPr lang="en-US">
                <a:latin typeface="Georgia Pro"/>
              </a:rPr>
              <a:t> </a:t>
            </a:r>
            <a:r>
              <a:rPr lang="en-US" err="1">
                <a:latin typeface="Georgia Pro"/>
              </a:rPr>
              <a:t>było</a:t>
            </a:r>
            <a:r>
              <a:rPr lang="en-US">
                <a:latin typeface="Georgia Pro"/>
              </a:rPr>
              <a:t> to centrum </a:t>
            </a:r>
            <a:r>
              <a:rPr lang="en-US" err="1">
                <a:latin typeface="Georgia Pro"/>
              </a:rPr>
              <a:t>ostatniego</a:t>
            </a:r>
            <a:r>
              <a:rPr lang="en-US">
                <a:latin typeface="Georgia Pro"/>
              </a:rPr>
              <a:t> </a:t>
            </a:r>
            <a:r>
              <a:rPr lang="en-US" err="1">
                <a:latin typeface="Georgia Pro"/>
              </a:rPr>
              <a:t>państwa</a:t>
            </a:r>
            <a:r>
              <a:rPr lang="en-US">
                <a:latin typeface="Georgia Pro"/>
              </a:rPr>
              <a:t> </a:t>
            </a:r>
            <a:r>
              <a:rPr lang="en-US" err="1">
                <a:latin typeface="Georgia Pro"/>
              </a:rPr>
              <a:t>muzułmańskiego</a:t>
            </a:r>
            <a:r>
              <a:rPr lang="en-US">
                <a:latin typeface="Georgia Pro"/>
              </a:rPr>
              <a:t> </a:t>
            </a:r>
            <a:r>
              <a:rPr lang="en-US" err="1">
                <a:latin typeface="Georgia Pro"/>
              </a:rPr>
              <a:t>na</a:t>
            </a:r>
            <a:r>
              <a:rPr lang="en-US">
                <a:latin typeface="Georgia Pro"/>
              </a:rPr>
              <a:t> </a:t>
            </a:r>
            <a:r>
              <a:rPr lang="en-US" err="1">
                <a:latin typeface="Georgia Pro"/>
              </a:rPr>
              <a:t>Półwyspie</a:t>
            </a:r>
            <a:r>
              <a:rPr lang="en-US">
                <a:latin typeface="Georgia Pro"/>
              </a:rPr>
              <a:t> </a:t>
            </a:r>
            <a:r>
              <a:rPr lang="en-US" err="1">
                <a:latin typeface="Georgia Pro"/>
              </a:rPr>
              <a:t>Iberyjskim</a:t>
            </a:r>
            <a:r>
              <a:rPr lang="en-US">
                <a:latin typeface="Georgia Pro"/>
              </a:rPr>
              <a:t>, </a:t>
            </a:r>
            <a:r>
              <a:rPr lang="en-US" err="1">
                <a:latin typeface="Georgia Pro"/>
              </a:rPr>
              <a:t>obecnie</a:t>
            </a:r>
            <a:r>
              <a:rPr lang="en-US">
                <a:latin typeface="Georgia Pro"/>
              </a:rPr>
              <a:t> </a:t>
            </a:r>
            <a:r>
              <a:rPr lang="en-US" err="1">
                <a:latin typeface="Georgia Pro"/>
              </a:rPr>
              <a:t>stolica</a:t>
            </a:r>
            <a:r>
              <a:rPr lang="en-US">
                <a:latin typeface="Georgia Pro"/>
              </a:rPr>
              <a:t> </a:t>
            </a:r>
            <a:r>
              <a:rPr lang="en-US" err="1">
                <a:latin typeface="Georgia Pro"/>
              </a:rPr>
              <a:t>prowincji</a:t>
            </a:r>
            <a:r>
              <a:rPr lang="en-US">
                <a:latin typeface="Georgia Pro"/>
              </a:rPr>
              <a:t>. To </a:t>
            </a:r>
            <a:r>
              <a:rPr lang="en-US" err="1">
                <a:latin typeface="Georgia Pro"/>
              </a:rPr>
              <a:t>tutaj</a:t>
            </a:r>
            <a:r>
              <a:rPr lang="en-US">
                <a:latin typeface="Georgia Pro"/>
              </a:rPr>
              <a:t> </a:t>
            </a:r>
            <a:r>
              <a:rPr lang="en-US" err="1">
                <a:latin typeface="Georgia Pro"/>
              </a:rPr>
              <a:t>znajduje</a:t>
            </a:r>
            <a:r>
              <a:rPr lang="en-US">
                <a:latin typeface="Georgia Pro"/>
              </a:rPr>
              <a:t> </a:t>
            </a:r>
            <a:r>
              <a:rPr lang="en-US" err="1">
                <a:latin typeface="Georgia Pro"/>
              </a:rPr>
              <a:t>się</a:t>
            </a:r>
            <a:r>
              <a:rPr lang="en-US">
                <a:latin typeface="Georgia Pro"/>
              </a:rPr>
              <a:t>  </a:t>
            </a:r>
            <a:r>
              <a:rPr lang="en-US" sz="3000">
                <a:latin typeface="Georgia Pro"/>
              </a:rPr>
              <a:t>Alhambra</a:t>
            </a:r>
            <a:r>
              <a:rPr lang="en-US">
                <a:latin typeface="Georgia Pro"/>
              </a:rPr>
              <a:t> – </a:t>
            </a:r>
            <a:r>
              <a:rPr lang="en-US" err="1">
                <a:latin typeface="Georgia Pro"/>
              </a:rPr>
              <a:t>muzułmańska</a:t>
            </a:r>
            <a:r>
              <a:rPr lang="en-US">
                <a:latin typeface="Georgia Pro"/>
              </a:rPr>
              <a:t> </a:t>
            </a:r>
            <a:r>
              <a:rPr lang="en-US" err="1">
                <a:latin typeface="Georgia Pro"/>
              </a:rPr>
              <a:t>forteca</a:t>
            </a:r>
            <a:r>
              <a:rPr lang="en-US">
                <a:latin typeface="Georgia Pro"/>
              </a:rPr>
              <a:t>, </a:t>
            </a:r>
            <a:r>
              <a:rPr lang="en-US" err="1">
                <a:latin typeface="Georgia Pro"/>
              </a:rPr>
              <a:t>najsłynniejszy</a:t>
            </a:r>
            <a:r>
              <a:rPr lang="en-US">
                <a:latin typeface="Georgia Pro"/>
              </a:rPr>
              <a:t> </a:t>
            </a:r>
            <a:r>
              <a:rPr lang="en-US" err="1">
                <a:latin typeface="Georgia Pro"/>
              </a:rPr>
              <a:t>zabytek</a:t>
            </a:r>
            <a:r>
              <a:rPr lang="en-US">
                <a:latin typeface="Georgia Pro"/>
              </a:rPr>
              <a:t> </a:t>
            </a:r>
            <a:r>
              <a:rPr lang="en-US" err="1">
                <a:latin typeface="Georgia Pro"/>
              </a:rPr>
              <a:t>architektury</a:t>
            </a:r>
            <a:r>
              <a:rPr lang="en-US">
                <a:latin typeface="Georgia Pro"/>
              </a:rPr>
              <a:t> </a:t>
            </a:r>
            <a:r>
              <a:rPr lang="en-US" err="1">
                <a:latin typeface="Georgia Pro"/>
              </a:rPr>
              <a:t>i</a:t>
            </a:r>
            <a:r>
              <a:rPr lang="en-US">
                <a:latin typeface="Georgia Pro"/>
              </a:rPr>
              <a:t> </a:t>
            </a:r>
            <a:r>
              <a:rPr lang="en-US" err="1">
                <a:latin typeface="Georgia Pro"/>
              </a:rPr>
              <a:t>kultury</a:t>
            </a:r>
            <a:r>
              <a:rPr lang="en-US">
                <a:latin typeface="Georgia Pro"/>
              </a:rPr>
              <a:t> </a:t>
            </a:r>
            <a:r>
              <a:rPr lang="en-US" err="1">
                <a:latin typeface="Georgia Pro"/>
              </a:rPr>
              <a:t>islamskiej</a:t>
            </a:r>
            <a:r>
              <a:rPr lang="en-US">
                <a:latin typeface="Georgia Pro"/>
              </a:rPr>
              <a:t> w </a:t>
            </a:r>
            <a:r>
              <a:rPr lang="en-US" err="1">
                <a:latin typeface="Georgia Pro"/>
              </a:rPr>
              <a:t>Europie</a:t>
            </a:r>
            <a:r>
              <a:rPr lang="en-US">
                <a:latin typeface="Georgia Pro"/>
              </a:rPr>
              <a:t>. </a:t>
            </a:r>
            <a:endParaRPr lang="pl-PL">
              <a:latin typeface="Georgia Pro"/>
            </a:endParaRPr>
          </a:p>
        </p:txBody>
      </p:sp>
    </p:spTree>
    <p:extLst>
      <p:ext uri="{BB962C8B-B14F-4D97-AF65-F5344CB8AC3E}">
        <p14:creationId xmlns:p14="http://schemas.microsoft.com/office/powerpoint/2010/main" val="393340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609B2588-B497-493D-80F0-F189AF1375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niebo, zewnętrzne&#10;&#10;Opis wygenerowany automatycznie">
            <a:extLst>
              <a:ext uri="{FF2B5EF4-FFF2-40B4-BE49-F238E27FC236}">
                <a16:creationId xmlns:a16="http://schemas.microsoft.com/office/drawing/2014/main" xmlns="" id="{DA4554A9-C480-0FDA-6E5F-702BB4FFEE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07" r="35481" b="-1"/>
          <a:stretch/>
        </p:blipFill>
        <p:spPr>
          <a:xfrm>
            <a:off x="-4" y="10"/>
            <a:ext cx="2952750" cy="3371445"/>
          </a:xfrm>
          <a:custGeom>
            <a:avLst/>
            <a:gdLst/>
            <a:ahLst/>
            <a:cxnLst/>
            <a:rect l="l" t="t" r="r" b="b"/>
            <a:pathLst>
              <a:path w="2952750" h="3371455">
                <a:moveTo>
                  <a:pt x="0" y="0"/>
                </a:moveTo>
                <a:lnTo>
                  <a:pt x="2952750" y="0"/>
                </a:lnTo>
                <a:lnTo>
                  <a:pt x="2952749" y="3278820"/>
                </a:lnTo>
                <a:lnTo>
                  <a:pt x="0" y="3371455"/>
                </a:lnTo>
                <a:close/>
              </a:path>
            </a:pathLst>
          </a:custGeom>
        </p:spPr>
      </p:pic>
      <p:pic>
        <p:nvPicPr>
          <p:cNvPr id="4" name="Obraz 4" descr="Obraz zawierający tekst, rower, zewnętrzne, jazda&#10;&#10;Opis wygenerowany automatycznie">
            <a:extLst>
              <a:ext uri="{FF2B5EF4-FFF2-40B4-BE49-F238E27FC236}">
                <a16:creationId xmlns:a16="http://schemas.microsoft.com/office/drawing/2014/main" xmlns="" id="{6FAD1E72-8D93-422F-2317-9759636D1F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60" r="17256" b="-4"/>
          <a:stretch/>
        </p:blipFill>
        <p:spPr>
          <a:xfrm>
            <a:off x="3143253" y="10"/>
            <a:ext cx="2857499" cy="3272834"/>
          </a:xfrm>
          <a:custGeom>
            <a:avLst/>
            <a:gdLst/>
            <a:ahLst/>
            <a:cxnLst/>
            <a:rect l="l" t="t" r="r" b="b"/>
            <a:pathLst>
              <a:path w="2857499" h="3272844">
                <a:moveTo>
                  <a:pt x="0" y="0"/>
                </a:moveTo>
                <a:lnTo>
                  <a:pt x="2857499" y="0"/>
                </a:lnTo>
                <a:lnTo>
                  <a:pt x="2857499" y="3230641"/>
                </a:lnTo>
                <a:lnTo>
                  <a:pt x="2408465" y="3197284"/>
                </a:lnTo>
                <a:lnTo>
                  <a:pt x="0" y="3272844"/>
                </a:lnTo>
                <a:close/>
              </a:path>
            </a:pathLst>
          </a:custGeom>
        </p:spPr>
      </p:pic>
      <p:pic>
        <p:nvPicPr>
          <p:cNvPr id="6" name="Obraz 6" descr="Obraz zawierający tekst, wewnątrz, bałagan&#10;&#10;Opis wygenerowany automatycznie">
            <a:extLst>
              <a:ext uri="{FF2B5EF4-FFF2-40B4-BE49-F238E27FC236}">
                <a16:creationId xmlns:a16="http://schemas.microsoft.com/office/drawing/2014/main" xmlns="" id="{BDD72C0D-1139-5FDF-5697-9CE4B3E1A4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35" b="13412"/>
          <a:stretch/>
        </p:blipFill>
        <p:spPr>
          <a:xfrm>
            <a:off x="6191251" y="10"/>
            <a:ext cx="2857499" cy="3457053"/>
          </a:xfrm>
          <a:custGeom>
            <a:avLst/>
            <a:gdLst/>
            <a:ahLst/>
            <a:cxnLst/>
            <a:rect l="l" t="t" r="r" b="b"/>
            <a:pathLst>
              <a:path w="2857499" h="3457063">
                <a:moveTo>
                  <a:pt x="0" y="0"/>
                </a:moveTo>
                <a:lnTo>
                  <a:pt x="2857499" y="0"/>
                </a:lnTo>
                <a:lnTo>
                  <a:pt x="2857499" y="3457063"/>
                </a:lnTo>
                <a:lnTo>
                  <a:pt x="0" y="3244792"/>
                </a:lnTo>
                <a:close/>
              </a:path>
            </a:pathLst>
          </a:custGeom>
        </p:spPr>
      </p:pic>
      <p:pic>
        <p:nvPicPr>
          <p:cNvPr id="7" name="Obraz 7" descr="Obraz zawierający tekst, wewnątrz&#10;&#10;Opis wygenerowany automatycznie">
            <a:extLst>
              <a:ext uri="{FF2B5EF4-FFF2-40B4-BE49-F238E27FC236}">
                <a16:creationId xmlns:a16="http://schemas.microsoft.com/office/drawing/2014/main" xmlns="" id="{9155404D-F21B-60CF-6F27-FB623FA5A5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162" r="-3" b="20536"/>
          <a:stretch/>
        </p:blipFill>
        <p:spPr>
          <a:xfrm>
            <a:off x="9239249" y="10"/>
            <a:ext cx="2952751" cy="3480301"/>
          </a:xfrm>
          <a:custGeom>
            <a:avLst/>
            <a:gdLst/>
            <a:ahLst/>
            <a:cxnLst/>
            <a:rect l="l" t="t" r="r" b="b"/>
            <a:pathLst>
              <a:path w="2952751" h="3480311">
                <a:moveTo>
                  <a:pt x="0" y="0"/>
                </a:moveTo>
                <a:lnTo>
                  <a:pt x="2952751" y="0"/>
                </a:lnTo>
                <a:lnTo>
                  <a:pt x="2952750" y="3371455"/>
                </a:lnTo>
                <a:lnTo>
                  <a:pt x="122465" y="3480311"/>
                </a:lnTo>
                <a:lnTo>
                  <a:pt x="0" y="3471214"/>
                </a:lnTo>
                <a:close/>
              </a:path>
            </a:pathLst>
          </a:cu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9AB5DBD-0A57-4DBC-B49F-205E268F1F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2959818"/>
            <a:ext cx="12192000" cy="757168"/>
            <a:chOff x="0" y="2959818"/>
            <a:chExt cx="12192000" cy="757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21DE7FF6-DA62-40A9-8F5D-F82D3020F3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9D38D133-BB29-4B7D-AFB2-7D132F45AD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9B83470-EB7D-49ED-62B4-2D09C3398CF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90277" y="4168338"/>
            <a:ext cx="10796736" cy="236771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000" err="1">
                <a:solidFill>
                  <a:schemeClr val="bg1">
                    <a:alpha val="80000"/>
                  </a:schemeClr>
                </a:solidFill>
                <a:latin typeface="Book Antiqua"/>
              </a:rPr>
              <a:t>Gastronomia</a:t>
            </a:r>
            <a:r>
              <a:rPr lang="en-US" sz="3000">
                <a:solidFill>
                  <a:schemeClr val="bg1">
                    <a:alpha val="80000"/>
                  </a:schemeClr>
                </a:solidFill>
                <a:latin typeface="Book Antiqua"/>
              </a:rPr>
              <a:t> </a:t>
            </a:r>
            <a:r>
              <a:rPr lang="en-US" sz="3000" err="1">
                <a:solidFill>
                  <a:schemeClr val="bg1">
                    <a:alpha val="80000"/>
                  </a:schemeClr>
                </a:solidFill>
                <a:latin typeface="Book Antiqua"/>
              </a:rPr>
              <a:t>odbywała</a:t>
            </a:r>
            <a:r>
              <a:rPr lang="en-US" sz="3000">
                <a:solidFill>
                  <a:schemeClr val="bg1">
                    <a:alpha val="80000"/>
                  </a:schemeClr>
                </a:solidFill>
                <a:latin typeface="Book Antiqua"/>
              </a:rPr>
              <a:t> </a:t>
            </a:r>
            <a:r>
              <a:rPr lang="en-US" sz="3000" err="1">
                <a:solidFill>
                  <a:schemeClr val="bg1">
                    <a:alpha val="80000"/>
                  </a:schemeClr>
                </a:solidFill>
                <a:latin typeface="Book Antiqua"/>
              </a:rPr>
              <a:t>praktyki</a:t>
            </a:r>
            <a:r>
              <a:rPr lang="en-US" sz="3000">
                <a:solidFill>
                  <a:schemeClr val="bg1">
                    <a:alpha val="80000"/>
                  </a:schemeClr>
                </a:solidFill>
                <a:latin typeface="Book Antiqua"/>
              </a:rPr>
              <a:t> w </a:t>
            </a:r>
            <a:r>
              <a:rPr lang="en-US" sz="3000" err="1">
                <a:solidFill>
                  <a:schemeClr val="bg1">
                    <a:alpha val="80000"/>
                  </a:schemeClr>
                </a:solidFill>
                <a:latin typeface="Book Antiqua"/>
              </a:rPr>
              <a:t>lokalnych</a:t>
            </a:r>
            <a:r>
              <a:rPr lang="en-US" sz="3000">
                <a:solidFill>
                  <a:schemeClr val="bg1">
                    <a:alpha val="80000"/>
                  </a:schemeClr>
                </a:solidFill>
                <a:latin typeface="Book Antiqua"/>
              </a:rPr>
              <a:t> </a:t>
            </a:r>
            <a:r>
              <a:rPr lang="en-US" sz="3000" err="1">
                <a:solidFill>
                  <a:schemeClr val="bg1">
                    <a:alpha val="80000"/>
                  </a:schemeClr>
                </a:solidFill>
                <a:latin typeface="Book Antiqua"/>
              </a:rPr>
              <a:t>restauracjach</a:t>
            </a:r>
            <a:r>
              <a:rPr lang="en-US" sz="3000">
                <a:solidFill>
                  <a:schemeClr val="bg1">
                    <a:alpha val="80000"/>
                  </a:schemeClr>
                </a:solidFill>
                <a:latin typeface="Book Antiqua"/>
              </a:rPr>
              <a:t>, </a:t>
            </a:r>
            <a:r>
              <a:rPr lang="en-US" sz="3000" err="1">
                <a:solidFill>
                  <a:schemeClr val="bg1">
                    <a:alpha val="80000"/>
                  </a:schemeClr>
                </a:solidFill>
                <a:latin typeface="Book Antiqua"/>
              </a:rPr>
              <a:t>hotelarstwo</a:t>
            </a:r>
            <a:r>
              <a:rPr lang="en-US" sz="3000">
                <a:solidFill>
                  <a:schemeClr val="bg1">
                    <a:alpha val="80000"/>
                  </a:schemeClr>
                </a:solidFill>
                <a:latin typeface="Book Antiqua"/>
              </a:rPr>
              <a:t> w </a:t>
            </a:r>
            <a:r>
              <a:rPr lang="en-US" sz="3000" err="1">
                <a:solidFill>
                  <a:schemeClr val="bg1">
                    <a:alpha val="80000"/>
                  </a:schemeClr>
                </a:solidFill>
                <a:latin typeface="Book Antiqua"/>
              </a:rPr>
              <a:t>hotelach</a:t>
            </a:r>
            <a:r>
              <a:rPr lang="en-US" sz="3000">
                <a:solidFill>
                  <a:schemeClr val="bg1">
                    <a:alpha val="80000"/>
                  </a:schemeClr>
                </a:solidFill>
                <a:latin typeface="Book Antiqua"/>
              </a:rPr>
              <a:t> a </a:t>
            </a:r>
            <a:r>
              <a:rPr lang="en-US" sz="3000" err="1">
                <a:solidFill>
                  <a:schemeClr val="bg1">
                    <a:alpha val="80000"/>
                  </a:schemeClr>
                </a:solidFill>
                <a:latin typeface="Book Antiqua"/>
              </a:rPr>
              <a:t>ekonomia</a:t>
            </a:r>
            <a:r>
              <a:rPr lang="en-US" sz="3000">
                <a:solidFill>
                  <a:schemeClr val="bg1">
                    <a:alpha val="80000"/>
                  </a:schemeClr>
                </a:solidFill>
                <a:latin typeface="Book Antiqua"/>
              </a:rPr>
              <a:t> </a:t>
            </a:r>
            <a:r>
              <a:rPr lang="en-US" sz="3000" err="1">
                <a:solidFill>
                  <a:schemeClr val="bg1">
                    <a:alpha val="80000"/>
                  </a:schemeClr>
                </a:solidFill>
                <a:latin typeface="Book Antiqua"/>
              </a:rPr>
              <a:t>i</a:t>
            </a:r>
            <a:r>
              <a:rPr lang="en-US" sz="3000">
                <a:solidFill>
                  <a:schemeClr val="bg1">
                    <a:alpha val="80000"/>
                  </a:schemeClr>
                </a:solidFill>
                <a:latin typeface="Book Antiqua"/>
              </a:rPr>
              <a:t> </a:t>
            </a:r>
            <a:r>
              <a:rPr lang="en-US" sz="3000" err="1">
                <a:solidFill>
                  <a:schemeClr val="bg1">
                    <a:alpha val="80000"/>
                  </a:schemeClr>
                </a:solidFill>
                <a:latin typeface="Book Antiqua"/>
              </a:rPr>
              <a:t>informatycy</a:t>
            </a:r>
            <a:r>
              <a:rPr lang="en-US" sz="3000">
                <a:solidFill>
                  <a:schemeClr val="bg1">
                    <a:alpha val="80000"/>
                  </a:schemeClr>
                </a:solidFill>
                <a:latin typeface="Book Antiqua"/>
              </a:rPr>
              <a:t> w </a:t>
            </a:r>
            <a:r>
              <a:rPr lang="en-US" sz="3000" err="1">
                <a:solidFill>
                  <a:schemeClr val="bg1">
                    <a:alpha val="80000"/>
                  </a:schemeClr>
                </a:solidFill>
                <a:latin typeface="Book Antiqua"/>
              </a:rPr>
              <a:t>biurze</a:t>
            </a:r>
            <a:r>
              <a:rPr lang="en-US" sz="3000">
                <a:solidFill>
                  <a:schemeClr val="bg1">
                    <a:alpha val="80000"/>
                  </a:schemeClr>
                </a:solidFill>
                <a:latin typeface="Book Antiqua"/>
              </a:rPr>
              <a:t> </a:t>
            </a:r>
            <a:r>
              <a:rPr lang="en-US" sz="3000" err="1">
                <a:solidFill>
                  <a:schemeClr val="bg1">
                    <a:alpha val="80000"/>
                  </a:schemeClr>
                </a:solidFill>
                <a:latin typeface="Book Antiqua"/>
              </a:rPr>
              <a:t>rachunkowym</a:t>
            </a:r>
            <a:r>
              <a:rPr lang="en-US" sz="3000">
                <a:solidFill>
                  <a:schemeClr val="bg1">
                    <a:alpha val="80000"/>
                  </a:schemeClr>
                </a:solidFill>
                <a:latin typeface="Book Antiqua"/>
              </a:rPr>
              <a:t>. </a:t>
            </a:r>
            <a:r>
              <a:rPr lang="en-US" sz="3300" err="1">
                <a:solidFill>
                  <a:schemeClr val="bg1">
                    <a:alpha val="80000"/>
                  </a:schemeClr>
                </a:solidFill>
                <a:latin typeface="Book Antiqua"/>
              </a:rPr>
              <a:t>Turystyka</a:t>
            </a:r>
            <a:r>
              <a:rPr lang="en-US" sz="3300">
                <a:solidFill>
                  <a:schemeClr val="bg1">
                    <a:alpha val="80000"/>
                  </a:schemeClr>
                </a:solidFill>
                <a:latin typeface="Book Antiqua"/>
              </a:rPr>
              <a:t> </a:t>
            </a:r>
            <a:r>
              <a:rPr lang="en-US" sz="3300" err="1">
                <a:solidFill>
                  <a:schemeClr val="bg1">
                    <a:alpha val="80000"/>
                  </a:schemeClr>
                </a:solidFill>
                <a:latin typeface="Book Antiqua"/>
              </a:rPr>
              <a:t>miała</a:t>
            </a:r>
            <a:r>
              <a:rPr lang="en-US" sz="3300">
                <a:solidFill>
                  <a:schemeClr val="bg1">
                    <a:alpha val="80000"/>
                  </a:schemeClr>
                </a:solidFill>
                <a:latin typeface="Book Antiqua"/>
              </a:rPr>
              <a:t> </a:t>
            </a:r>
            <a:r>
              <a:rPr lang="en-US" sz="3300" err="1">
                <a:solidFill>
                  <a:schemeClr val="bg1">
                    <a:alpha val="80000"/>
                  </a:schemeClr>
                </a:solidFill>
                <a:latin typeface="Book Antiqua"/>
              </a:rPr>
              <a:t>praktyki</a:t>
            </a:r>
            <a:r>
              <a:rPr lang="en-US" sz="3300">
                <a:solidFill>
                  <a:schemeClr val="bg1">
                    <a:alpha val="80000"/>
                  </a:schemeClr>
                </a:solidFill>
                <a:latin typeface="Book Antiqua"/>
              </a:rPr>
              <a:t> w </a:t>
            </a:r>
            <a:r>
              <a:rPr lang="en-US" sz="3300" err="1">
                <a:solidFill>
                  <a:schemeClr val="bg1">
                    <a:alpha val="80000"/>
                  </a:schemeClr>
                </a:solidFill>
                <a:latin typeface="Book Antiqua"/>
              </a:rPr>
              <a:t>punktach</a:t>
            </a:r>
            <a:r>
              <a:rPr lang="en-US" sz="3300">
                <a:solidFill>
                  <a:schemeClr val="bg1">
                    <a:alpha val="80000"/>
                  </a:schemeClr>
                </a:solidFill>
                <a:latin typeface="Book Antiqua"/>
              </a:rPr>
              <a:t> </a:t>
            </a:r>
            <a:r>
              <a:rPr lang="en-US" sz="3300" err="1">
                <a:solidFill>
                  <a:schemeClr val="bg1">
                    <a:alpha val="80000"/>
                  </a:schemeClr>
                </a:solidFill>
                <a:latin typeface="Book Antiqua"/>
              </a:rPr>
              <a:t>wypożyczających</a:t>
            </a:r>
            <a:r>
              <a:rPr lang="en-US" sz="3300">
                <a:solidFill>
                  <a:schemeClr val="bg1">
                    <a:alpha val="80000"/>
                  </a:schemeClr>
                </a:solidFill>
                <a:latin typeface="Book Antiqua"/>
              </a:rPr>
              <a:t> </a:t>
            </a:r>
            <a:r>
              <a:rPr lang="en-US" sz="3300" err="1">
                <a:solidFill>
                  <a:schemeClr val="bg1">
                    <a:alpha val="80000"/>
                  </a:schemeClr>
                </a:solidFill>
                <a:latin typeface="Book Antiqua"/>
              </a:rPr>
              <a:t>rowery</a:t>
            </a:r>
            <a:r>
              <a:rPr lang="en-US" sz="3300">
                <a:solidFill>
                  <a:schemeClr val="bg1">
                    <a:alpha val="80000"/>
                  </a:schemeClr>
                </a:solidFill>
                <a:latin typeface="Book Antiqua"/>
              </a:rPr>
              <a:t> </a:t>
            </a:r>
            <a:r>
              <a:rPr lang="en-US" sz="3300" err="1">
                <a:solidFill>
                  <a:schemeClr val="bg1">
                    <a:alpha val="80000"/>
                  </a:schemeClr>
                </a:solidFill>
                <a:latin typeface="Book Antiqua"/>
              </a:rPr>
              <a:t>i</a:t>
            </a:r>
            <a:r>
              <a:rPr lang="en-US" sz="3300">
                <a:solidFill>
                  <a:schemeClr val="bg1">
                    <a:alpha val="80000"/>
                  </a:schemeClr>
                </a:solidFill>
                <a:latin typeface="Book Antiqua"/>
              </a:rPr>
              <a:t> </a:t>
            </a:r>
            <a:r>
              <a:rPr lang="en-US" sz="3300" err="1">
                <a:solidFill>
                  <a:schemeClr val="bg1">
                    <a:alpha val="80000"/>
                  </a:schemeClr>
                </a:solidFill>
                <a:latin typeface="Book Antiqua"/>
              </a:rPr>
              <a:t>inne</a:t>
            </a:r>
            <a:r>
              <a:rPr lang="en-US" sz="3300">
                <a:solidFill>
                  <a:schemeClr val="bg1">
                    <a:alpha val="80000"/>
                  </a:schemeClr>
                </a:solidFill>
                <a:latin typeface="Book Antiqua"/>
              </a:rPr>
              <a:t> </a:t>
            </a:r>
            <a:r>
              <a:rPr lang="en-US" sz="3300" err="1">
                <a:solidFill>
                  <a:schemeClr val="bg1">
                    <a:alpha val="80000"/>
                  </a:schemeClr>
                </a:solidFill>
                <a:latin typeface="Book Antiqua"/>
              </a:rPr>
              <a:t>sprzęty</a:t>
            </a:r>
            <a:r>
              <a:rPr lang="en-US" sz="3300">
                <a:solidFill>
                  <a:schemeClr val="bg1">
                    <a:alpha val="80000"/>
                  </a:schemeClr>
                </a:solidFill>
                <a:latin typeface="Book Antiqua"/>
              </a:rPr>
              <a:t> </a:t>
            </a:r>
            <a:r>
              <a:rPr lang="en-US" sz="3300" err="1">
                <a:solidFill>
                  <a:schemeClr val="bg1">
                    <a:alpha val="80000"/>
                  </a:schemeClr>
                </a:solidFill>
                <a:latin typeface="Book Antiqua"/>
              </a:rPr>
              <a:t>służące</a:t>
            </a:r>
            <a:r>
              <a:rPr lang="en-US" sz="3300">
                <a:solidFill>
                  <a:schemeClr val="bg1">
                    <a:alpha val="80000"/>
                  </a:schemeClr>
                </a:solidFill>
                <a:latin typeface="Book Antiqua"/>
              </a:rPr>
              <a:t> </a:t>
            </a:r>
            <a:r>
              <a:rPr lang="en-US" sz="3300" err="1">
                <a:solidFill>
                  <a:schemeClr val="bg1">
                    <a:alpha val="80000"/>
                  </a:schemeClr>
                </a:solidFill>
                <a:latin typeface="Book Antiqua"/>
              </a:rPr>
              <a:t>aktywnemu</a:t>
            </a:r>
            <a:r>
              <a:rPr lang="en-US" sz="3300">
                <a:solidFill>
                  <a:schemeClr val="bg1">
                    <a:alpha val="80000"/>
                  </a:schemeClr>
                </a:solidFill>
                <a:latin typeface="Book Antiqua"/>
              </a:rPr>
              <a:t> </a:t>
            </a:r>
            <a:r>
              <a:rPr lang="en-US" sz="3300" err="1">
                <a:solidFill>
                  <a:schemeClr val="bg1">
                    <a:alpha val="80000"/>
                  </a:schemeClr>
                </a:solidFill>
                <a:latin typeface="Book Antiqua"/>
              </a:rPr>
              <a:t>wypoczynkowi</a:t>
            </a:r>
            <a:r>
              <a:rPr lang="en-US" sz="3300">
                <a:solidFill>
                  <a:schemeClr val="bg1">
                    <a:alpha val="80000"/>
                  </a:schemeClr>
                </a:solidFill>
                <a:latin typeface="Book Antiqua"/>
              </a:rPr>
              <a:t> </a:t>
            </a:r>
            <a:r>
              <a:rPr lang="en-US" sz="3300" err="1">
                <a:solidFill>
                  <a:schemeClr val="bg1">
                    <a:alpha val="80000"/>
                  </a:schemeClr>
                </a:solidFill>
                <a:latin typeface="Book Antiqua"/>
              </a:rPr>
              <a:t>turystów</a:t>
            </a:r>
            <a:endParaRPr lang="pl-PL" sz="3300">
              <a:solidFill>
                <a:schemeClr val="bg1">
                  <a:alpha val="80000"/>
                </a:scheme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400084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1520B01-A2E4-41C2-8A8F-7683F25089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F30E24D-66BA-7B57-D3AE-AB25E4455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513" y="223149"/>
            <a:ext cx="3505200" cy="636398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000" kern="1200" err="1">
                <a:solidFill>
                  <a:schemeClr val="bg1"/>
                </a:solidFill>
                <a:latin typeface="Book Antiqua"/>
              </a:rPr>
              <a:t>Była</a:t>
            </a:r>
            <a:r>
              <a:rPr lang="en-US" sz="3000" kern="1200">
                <a:solidFill>
                  <a:schemeClr val="bg1"/>
                </a:solidFill>
                <a:latin typeface="Book Antiqua"/>
              </a:rPr>
              <a:t> to </a:t>
            </a:r>
            <a:r>
              <a:rPr lang="en-US" sz="3000" kern="1200" err="1">
                <a:solidFill>
                  <a:schemeClr val="bg1"/>
                </a:solidFill>
                <a:latin typeface="Book Antiqua"/>
              </a:rPr>
              <a:t>niesamowita</a:t>
            </a:r>
            <a:r>
              <a:rPr lang="en-US" sz="3000" kern="1200">
                <a:solidFill>
                  <a:schemeClr val="bg1"/>
                </a:solidFill>
                <a:latin typeface="Book Antiqua"/>
              </a:rPr>
              <a:t> </a:t>
            </a:r>
            <a:r>
              <a:rPr lang="en-US" sz="3000" kern="1200" err="1">
                <a:solidFill>
                  <a:schemeClr val="bg1"/>
                </a:solidFill>
                <a:latin typeface="Book Antiqua"/>
              </a:rPr>
              <a:t>podróż</a:t>
            </a:r>
            <a:r>
              <a:rPr lang="en-US" sz="3000" kern="1200">
                <a:solidFill>
                  <a:schemeClr val="bg1"/>
                </a:solidFill>
                <a:latin typeface="Book Antiqua"/>
              </a:rPr>
              <a:t>, </a:t>
            </a:r>
            <a:r>
              <a:rPr lang="en-US" sz="3000" kern="1200" err="1">
                <a:solidFill>
                  <a:schemeClr val="bg1"/>
                </a:solidFill>
                <a:latin typeface="Book Antiqua"/>
              </a:rPr>
              <a:t>która</a:t>
            </a:r>
            <a:r>
              <a:rPr lang="en-US" sz="3000" kern="1200">
                <a:solidFill>
                  <a:schemeClr val="bg1"/>
                </a:solidFill>
                <a:latin typeface="Book Antiqua"/>
              </a:rPr>
              <a:t> </a:t>
            </a:r>
            <a:r>
              <a:rPr lang="en-US" sz="3000" kern="1200" err="1">
                <a:solidFill>
                  <a:schemeClr val="bg1"/>
                </a:solidFill>
                <a:latin typeface="Book Antiqua"/>
              </a:rPr>
              <a:t>odmieniła</a:t>
            </a:r>
            <a:r>
              <a:rPr lang="en-US" sz="3000" kern="1200">
                <a:solidFill>
                  <a:schemeClr val="bg1"/>
                </a:solidFill>
                <a:latin typeface="Book Antiqua"/>
              </a:rPr>
              <a:t> </a:t>
            </a:r>
            <a:r>
              <a:rPr lang="en-US" sz="3000" kern="1200" err="1">
                <a:solidFill>
                  <a:schemeClr val="bg1"/>
                </a:solidFill>
                <a:latin typeface="Book Antiqua"/>
              </a:rPr>
              <a:t>nasz</a:t>
            </a:r>
            <a:r>
              <a:rPr lang="en-US" sz="3000" kern="1200">
                <a:solidFill>
                  <a:schemeClr val="bg1"/>
                </a:solidFill>
                <a:latin typeface="Book Antiqua"/>
              </a:rPr>
              <a:t> </a:t>
            </a:r>
            <a:r>
              <a:rPr lang="en-US" sz="3000" kern="1200" err="1">
                <a:solidFill>
                  <a:schemeClr val="bg1"/>
                </a:solidFill>
                <a:latin typeface="Book Antiqua"/>
              </a:rPr>
              <a:t>sposób</a:t>
            </a:r>
            <a:r>
              <a:rPr lang="en-US" sz="3000" kern="1200">
                <a:solidFill>
                  <a:schemeClr val="bg1"/>
                </a:solidFill>
                <a:latin typeface="Book Antiqua"/>
              </a:rPr>
              <a:t> </a:t>
            </a:r>
            <a:r>
              <a:rPr lang="en-US" sz="3000" kern="1200" err="1">
                <a:solidFill>
                  <a:schemeClr val="bg1"/>
                </a:solidFill>
                <a:latin typeface="Book Antiqua"/>
              </a:rPr>
              <a:t>myślenia</a:t>
            </a:r>
            <a:r>
              <a:rPr lang="en-US" sz="3000" kern="1200">
                <a:solidFill>
                  <a:schemeClr val="bg1"/>
                </a:solidFill>
                <a:latin typeface="Book Antiqua"/>
              </a:rPr>
              <a:t>, </a:t>
            </a:r>
            <a:r>
              <a:rPr lang="en-US" sz="3000" kern="1200" err="1">
                <a:solidFill>
                  <a:schemeClr val="bg1"/>
                </a:solidFill>
                <a:latin typeface="Book Antiqua"/>
              </a:rPr>
              <a:t>otwarła</a:t>
            </a:r>
            <a:r>
              <a:rPr lang="en-US" sz="3000" kern="1200">
                <a:solidFill>
                  <a:schemeClr val="bg1"/>
                </a:solidFill>
                <a:latin typeface="Book Antiqua"/>
              </a:rPr>
              <a:t> </a:t>
            </a:r>
            <a:r>
              <a:rPr lang="en-US" sz="3000" kern="1200" err="1">
                <a:solidFill>
                  <a:schemeClr val="bg1"/>
                </a:solidFill>
                <a:latin typeface="Book Antiqua"/>
              </a:rPr>
              <a:t>nas</a:t>
            </a:r>
            <a:r>
              <a:rPr lang="en-US" sz="3000" kern="1200">
                <a:solidFill>
                  <a:schemeClr val="bg1"/>
                </a:solidFill>
                <a:latin typeface="Book Antiqua"/>
              </a:rPr>
              <a:t> </a:t>
            </a:r>
            <a:r>
              <a:rPr lang="en-US" sz="3000" kern="1200" err="1">
                <a:solidFill>
                  <a:schemeClr val="bg1"/>
                </a:solidFill>
                <a:latin typeface="Book Antiqua"/>
              </a:rPr>
              <a:t>na</a:t>
            </a:r>
            <a:r>
              <a:rPr lang="en-US" sz="3000" kern="1200">
                <a:solidFill>
                  <a:schemeClr val="bg1"/>
                </a:solidFill>
                <a:latin typeface="Book Antiqua"/>
              </a:rPr>
              <a:t> </a:t>
            </a:r>
            <a:r>
              <a:rPr lang="en-US" sz="3000" kern="1200" err="1">
                <a:solidFill>
                  <a:schemeClr val="bg1"/>
                </a:solidFill>
                <a:latin typeface="Book Antiqua"/>
              </a:rPr>
              <a:t>świat</a:t>
            </a:r>
            <a:r>
              <a:rPr lang="en-US" sz="3000" kern="1200">
                <a:solidFill>
                  <a:schemeClr val="bg1"/>
                </a:solidFill>
                <a:latin typeface="Book Antiqua"/>
              </a:rPr>
              <a:t> </a:t>
            </a:r>
            <a:r>
              <a:rPr lang="en-US" sz="3000" kern="1200" err="1">
                <a:solidFill>
                  <a:schemeClr val="bg1"/>
                </a:solidFill>
                <a:latin typeface="Book Antiqua"/>
              </a:rPr>
              <a:t>i</a:t>
            </a:r>
            <a:r>
              <a:rPr lang="en-US" sz="3000" kern="1200">
                <a:solidFill>
                  <a:schemeClr val="bg1"/>
                </a:solidFill>
                <a:latin typeface="Book Antiqua"/>
              </a:rPr>
              <a:t> </a:t>
            </a:r>
            <a:r>
              <a:rPr lang="en-US" sz="3000" kern="1200" err="1">
                <a:solidFill>
                  <a:schemeClr val="bg1"/>
                </a:solidFill>
                <a:latin typeface="Book Antiqua"/>
              </a:rPr>
              <a:t>pozytywnie</a:t>
            </a:r>
            <a:r>
              <a:rPr lang="en-US" sz="3000" kern="1200">
                <a:solidFill>
                  <a:schemeClr val="bg1"/>
                </a:solidFill>
                <a:latin typeface="Book Antiqua"/>
              </a:rPr>
              <a:t> </a:t>
            </a:r>
            <a:r>
              <a:rPr lang="en-US" sz="3000" kern="1200" err="1">
                <a:solidFill>
                  <a:schemeClr val="bg1"/>
                </a:solidFill>
                <a:latin typeface="Book Antiqua"/>
              </a:rPr>
              <a:t>wpłynęła</a:t>
            </a:r>
            <a:r>
              <a:rPr lang="en-US" sz="3000" kern="1200">
                <a:solidFill>
                  <a:schemeClr val="bg1"/>
                </a:solidFill>
                <a:latin typeface="Book Antiqua"/>
              </a:rPr>
              <a:t> </a:t>
            </a:r>
            <a:r>
              <a:rPr lang="en-US" sz="3000" kern="1200" err="1">
                <a:solidFill>
                  <a:schemeClr val="bg1"/>
                </a:solidFill>
                <a:latin typeface="Book Antiqua"/>
              </a:rPr>
              <a:t>na</a:t>
            </a:r>
            <a:r>
              <a:rPr lang="en-US" sz="3000" kern="1200">
                <a:solidFill>
                  <a:schemeClr val="bg1"/>
                </a:solidFill>
                <a:latin typeface="Book Antiqua"/>
              </a:rPr>
              <a:t> </a:t>
            </a:r>
            <a:r>
              <a:rPr lang="en-US" sz="3000" kern="1200" err="1">
                <a:solidFill>
                  <a:schemeClr val="bg1"/>
                </a:solidFill>
                <a:latin typeface="Book Antiqua"/>
              </a:rPr>
              <a:t>naszą</a:t>
            </a:r>
            <a:r>
              <a:rPr lang="en-US" sz="3000" kern="1200">
                <a:solidFill>
                  <a:schemeClr val="bg1"/>
                </a:solidFill>
                <a:latin typeface="Book Antiqua"/>
              </a:rPr>
              <a:t> </a:t>
            </a:r>
            <a:r>
              <a:rPr lang="en-US" sz="3000" kern="1200" err="1">
                <a:solidFill>
                  <a:schemeClr val="bg1"/>
                </a:solidFill>
                <a:latin typeface="Book Antiqua"/>
              </a:rPr>
              <a:t>karierę</a:t>
            </a:r>
            <a:r>
              <a:rPr lang="en-US" sz="3000" kern="1200">
                <a:solidFill>
                  <a:schemeClr val="bg1"/>
                </a:solidFill>
                <a:latin typeface="Book Antiqua"/>
              </a:rPr>
              <a:t> </a:t>
            </a:r>
            <a:r>
              <a:rPr lang="en-US" sz="3000" kern="1200" err="1">
                <a:solidFill>
                  <a:schemeClr val="bg1"/>
                </a:solidFill>
                <a:latin typeface="Book Antiqua"/>
              </a:rPr>
              <a:t>zawodową</a:t>
            </a:r>
            <a:r>
              <a:rPr lang="en-US" sz="3000" kern="1200">
                <a:solidFill>
                  <a:schemeClr val="bg1"/>
                </a:solidFill>
                <a:latin typeface="Book Antiqua"/>
              </a:rPr>
              <a:t>. </a:t>
            </a:r>
            <a:r>
              <a:rPr lang="en-US" sz="3000" kern="1200" err="1">
                <a:solidFill>
                  <a:schemeClr val="bg1"/>
                </a:solidFill>
                <a:latin typeface="Book Antiqua"/>
              </a:rPr>
              <a:t>Poznaliśmy</a:t>
            </a:r>
            <a:r>
              <a:rPr lang="en-US" sz="3000" kern="1200">
                <a:solidFill>
                  <a:schemeClr val="bg1"/>
                </a:solidFill>
                <a:latin typeface="Book Antiqua"/>
              </a:rPr>
              <a:t> </a:t>
            </a:r>
            <a:r>
              <a:rPr lang="en-US" sz="3000" kern="1200" err="1">
                <a:solidFill>
                  <a:schemeClr val="bg1"/>
                </a:solidFill>
                <a:latin typeface="Book Antiqua"/>
              </a:rPr>
              <a:t>wspaniałych</a:t>
            </a:r>
            <a:r>
              <a:rPr lang="en-US" sz="3000" kern="1200">
                <a:solidFill>
                  <a:schemeClr val="bg1"/>
                </a:solidFill>
                <a:latin typeface="Book Antiqua"/>
              </a:rPr>
              <a:t> </a:t>
            </a:r>
            <a:r>
              <a:rPr lang="en-US" sz="3000" kern="1200" err="1">
                <a:solidFill>
                  <a:schemeClr val="bg1"/>
                </a:solidFill>
                <a:latin typeface="Book Antiqua"/>
              </a:rPr>
              <a:t>ludzi</a:t>
            </a:r>
            <a:r>
              <a:rPr lang="en-US" sz="3000" kern="1200">
                <a:solidFill>
                  <a:schemeClr val="bg1"/>
                </a:solidFill>
                <a:latin typeface="Book Antiqua"/>
              </a:rPr>
              <a:t> </a:t>
            </a:r>
            <a:r>
              <a:rPr lang="en-US" sz="3000" kern="1200" err="1">
                <a:solidFill>
                  <a:schemeClr val="bg1"/>
                </a:solidFill>
                <a:latin typeface="Book Antiqua"/>
              </a:rPr>
              <a:t>i</a:t>
            </a:r>
            <a:r>
              <a:rPr lang="en-US" sz="3000" kern="1200">
                <a:solidFill>
                  <a:schemeClr val="bg1"/>
                </a:solidFill>
                <a:latin typeface="Book Antiqua"/>
              </a:rPr>
              <a:t> </a:t>
            </a:r>
            <a:r>
              <a:rPr lang="en-US" sz="3000" kern="1200" err="1">
                <a:solidFill>
                  <a:schemeClr val="bg1"/>
                </a:solidFill>
                <a:latin typeface="Book Antiqua"/>
              </a:rPr>
              <a:t>odkryliśmy</a:t>
            </a:r>
            <a:r>
              <a:rPr lang="en-US" sz="3000" kern="1200">
                <a:solidFill>
                  <a:schemeClr val="bg1"/>
                </a:solidFill>
                <a:latin typeface="Book Antiqua"/>
              </a:rPr>
              <a:t> </a:t>
            </a:r>
            <a:r>
              <a:rPr lang="en-US" sz="3000" kern="1200" err="1">
                <a:solidFill>
                  <a:schemeClr val="bg1"/>
                </a:solidFill>
                <a:latin typeface="Book Antiqua"/>
              </a:rPr>
              <a:t>nowe</a:t>
            </a:r>
            <a:r>
              <a:rPr lang="en-US" sz="3000" kern="1200">
                <a:solidFill>
                  <a:schemeClr val="bg1"/>
                </a:solidFill>
                <a:latin typeface="Book Antiqua"/>
              </a:rPr>
              <a:t>, </a:t>
            </a:r>
            <a:r>
              <a:rPr lang="en-US" sz="3000" kern="1200" err="1">
                <a:solidFill>
                  <a:schemeClr val="bg1"/>
                </a:solidFill>
                <a:latin typeface="Book Antiqua"/>
              </a:rPr>
              <a:t>słoneczne</a:t>
            </a:r>
            <a:r>
              <a:rPr lang="en-US" sz="3000" kern="1200">
                <a:solidFill>
                  <a:schemeClr val="bg1"/>
                </a:solidFill>
                <a:latin typeface="Book Antiqua"/>
              </a:rPr>
              <a:t> </a:t>
            </a:r>
            <a:r>
              <a:rPr lang="en-US" sz="3000" kern="1200" err="1">
                <a:solidFill>
                  <a:schemeClr val="bg1"/>
                </a:solidFill>
                <a:latin typeface="Book Antiqua"/>
              </a:rPr>
              <a:t>miejsca</a:t>
            </a:r>
            <a:r>
              <a:rPr lang="en-US" sz="3000" kern="1200">
                <a:solidFill>
                  <a:schemeClr val="bg1"/>
                </a:solidFill>
                <a:latin typeface="Book Antiqua"/>
              </a:rPr>
              <a:t> </a:t>
            </a:r>
            <a:r>
              <a:rPr lang="en-US" sz="3000" kern="1200" err="1">
                <a:solidFill>
                  <a:schemeClr val="bg1"/>
                </a:solidFill>
                <a:latin typeface="Book Antiqua"/>
              </a:rPr>
              <a:t>przyjazne</a:t>
            </a:r>
            <a:r>
              <a:rPr lang="en-US" sz="3000" kern="1200">
                <a:solidFill>
                  <a:schemeClr val="bg1"/>
                </a:solidFill>
                <a:latin typeface="Book Antiqua"/>
              </a:rPr>
              <a:t> </a:t>
            </a:r>
            <a:r>
              <a:rPr lang="en-US" sz="3000" kern="1200" err="1">
                <a:solidFill>
                  <a:schemeClr val="bg1"/>
                </a:solidFill>
                <a:latin typeface="Book Antiqua"/>
              </a:rPr>
              <a:t>obcokrajowcom</a:t>
            </a:r>
            <a:r>
              <a:rPr lang="en-US" sz="3000" kern="1200">
                <a:solidFill>
                  <a:schemeClr val="bg1"/>
                </a:solidFill>
                <a:latin typeface="Book Antiqua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F634C0A-A487-42AF-8DFD-4DAD62FE92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7412B137-E115-42F2-8CF9-67E40B5D2C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0779E94B-3A8C-4695-9DA1-2EDEFB170B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" name="Obraz 3" descr="Obraz zawierający tekst, zewnętrzne, niebo, drzewo&#10;&#10;Opis wygenerowany automatycznie">
            <a:extLst>
              <a:ext uri="{FF2B5EF4-FFF2-40B4-BE49-F238E27FC236}">
                <a16:creationId xmlns:a16="http://schemas.microsoft.com/office/drawing/2014/main" xmlns="" id="{B044F622-2D88-0D9F-024A-8DAE3CBA3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08" r="-2" b="17601"/>
          <a:stretch/>
        </p:blipFill>
        <p:spPr>
          <a:xfrm>
            <a:off x="20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66EE5A2-0D35-4D6A-A5C7-1CA91F7406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4DFBB771-C61C-4F38-ABBB-98A2D8476D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A2432BD6-3DCC-4397-BD7F-3FE84F3210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56AA1647-0DA6-4A17-B3E1-95D61BD547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1F1D8352-2F00-4057-8781-E455C455B9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BE70D92-7E07-4A6F-BD82-729F71C268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Obraz 4" descr="Obraz zawierający woda, zewnętrzne, niebo, przyroda&#10;&#10;Opis wygenerowany automatycznie">
            <a:extLst>
              <a:ext uri="{FF2B5EF4-FFF2-40B4-BE49-F238E27FC236}">
                <a16:creationId xmlns:a16="http://schemas.microsoft.com/office/drawing/2014/main" xmlns="" id="{BB1A331D-C920-7E09-9C65-1F5F61564E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817" r="-2" b="4091"/>
          <a:stretch/>
        </p:blipFill>
        <p:spPr>
          <a:xfrm>
            <a:off x="8281916" y="1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08D20F07-CD49-4F17-BC00-9429DA80C5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1F66703-4D0D-42DF-8150-991FE9F869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E96840F9-95E6-4C98-BFE4-21B5954236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954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74426AB7-D619-4515-962A-BC83909EC0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DE47DF98-723F-4AAC-ABCF-CACBC438F7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EA29FC7C-9308-4FDE-8DCA-405668055B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3234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1F0C939-7221-0CEE-8214-4D6C0C8E9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77356"/>
            <a:ext cx="9966960" cy="204915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200" b="1" err="1">
                <a:solidFill>
                  <a:srgbClr val="323456"/>
                </a:solidFill>
                <a:latin typeface="Georgia Pro"/>
              </a:rPr>
              <a:t>Praktyki</a:t>
            </a:r>
            <a:r>
              <a:rPr lang="en-US" sz="2200" b="1">
                <a:solidFill>
                  <a:srgbClr val="323456"/>
                </a:solidFill>
                <a:latin typeface="Georgia Pro"/>
              </a:rPr>
              <a:t> Erasmus </a:t>
            </a:r>
            <a:r>
              <a:rPr lang="en-US" sz="2200" b="1" err="1">
                <a:solidFill>
                  <a:srgbClr val="323456"/>
                </a:solidFill>
                <a:latin typeface="Georgia Pro"/>
              </a:rPr>
              <a:t>odbyły</a:t>
            </a:r>
            <a:r>
              <a:rPr lang="en-US" sz="2200" b="1">
                <a:solidFill>
                  <a:srgbClr val="323456"/>
                </a:solidFill>
                <a:latin typeface="Georgia Pro"/>
              </a:rPr>
              <a:t> </a:t>
            </a:r>
            <a:r>
              <a:rPr lang="en-US" sz="2200" b="1" err="1">
                <a:solidFill>
                  <a:srgbClr val="323456"/>
                </a:solidFill>
                <a:latin typeface="Georgia Pro"/>
              </a:rPr>
              <a:t>się</a:t>
            </a:r>
            <a:r>
              <a:rPr lang="en-US" sz="2200" b="1">
                <a:solidFill>
                  <a:srgbClr val="323456"/>
                </a:solidFill>
                <a:latin typeface="Georgia Pro"/>
              </a:rPr>
              <a:t> w </a:t>
            </a:r>
            <a:r>
              <a:rPr lang="en-US" sz="2200" b="1" err="1">
                <a:solidFill>
                  <a:srgbClr val="323456"/>
                </a:solidFill>
                <a:latin typeface="Georgia Pro"/>
              </a:rPr>
              <a:t>hiszpańskiej</a:t>
            </a:r>
            <a:r>
              <a:rPr lang="en-US" sz="2200" b="1">
                <a:solidFill>
                  <a:srgbClr val="323456"/>
                </a:solidFill>
                <a:latin typeface="Georgia Pro"/>
              </a:rPr>
              <a:t> </a:t>
            </a:r>
            <a:r>
              <a:rPr lang="en-US" sz="2200" b="1" err="1">
                <a:solidFill>
                  <a:srgbClr val="323456"/>
                </a:solidFill>
                <a:latin typeface="Georgia Pro"/>
              </a:rPr>
              <a:t>Maladze</a:t>
            </a:r>
            <a:r>
              <a:rPr lang="en-US" sz="2200" b="1">
                <a:solidFill>
                  <a:srgbClr val="323456"/>
                </a:solidFill>
                <a:latin typeface="Georgia Pro"/>
              </a:rPr>
              <a:t>, w </a:t>
            </a:r>
            <a:r>
              <a:rPr lang="en-US" sz="2200" b="1" err="1">
                <a:solidFill>
                  <a:srgbClr val="323456"/>
                </a:solidFill>
                <a:latin typeface="Georgia Pro"/>
              </a:rPr>
              <a:t>terminie</a:t>
            </a:r>
            <a:r>
              <a:rPr lang="en-US" sz="2200" b="1">
                <a:solidFill>
                  <a:srgbClr val="323456"/>
                </a:solidFill>
                <a:latin typeface="Georgia Pro"/>
              </a:rPr>
              <a:t> 19.09-07.10 2022r. W </a:t>
            </a:r>
            <a:r>
              <a:rPr lang="en-US" sz="2200" b="1" err="1">
                <a:solidFill>
                  <a:srgbClr val="323456"/>
                </a:solidFill>
                <a:latin typeface="Georgia Pro"/>
              </a:rPr>
              <a:t>projekcie</a:t>
            </a:r>
            <a:r>
              <a:rPr lang="en-US" sz="2200" b="1">
                <a:solidFill>
                  <a:srgbClr val="323456"/>
                </a:solidFill>
                <a:latin typeface="Georgia Pro"/>
              </a:rPr>
              <a:t> </a:t>
            </a:r>
            <a:r>
              <a:rPr lang="en-US" sz="2200" b="1" err="1">
                <a:solidFill>
                  <a:srgbClr val="323456"/>
                </a:solidFill>
                <a:latin typeface="Georgia Pro"/>
              </a:rPr>
              <a:t>brało</a:t>
            </a:r>
            <a:r>
              <a:rPr lang="en-US" sz="2200" b="1">
                <a:solidFill>
                  <a:srgbClr val="323456"/>
                </a:solidFill>
                <a:latin typeface="Georgia Pro"/>
              </a:rPr>
              <a:t> </a:t>
            </a:r>
            <a:r>
              <a:rPr lang="en-US" sz="2200" b="1" err="1">
                <a:solidFill>
                  <a:srgbClr val="323456"/>
                </a:solidFill>
                <a:latin typeface="Georgia Pro"/>
              </a:rPr>
              <a:t>udział</a:t>
            </a:r>
            <a:r>
              <a:rPr lang="en-US" sz="2200" b="1">
                <a:solidFill>
                  <a:srgbClr val="323456"/>
                </a:solidFill>
                <a:latin typeface="Georgia Pro"/>
              </a:rPr>
              <a:t> </a:t>
            </a:r>
            <a:r>
              <a:rPr lang="en-US" sz="2200" b="1" err="1">
                <a:solidFill>
                  <a:srgbClr val="323456"/>
                </a:solidFill>
                <a:latin typeface="Georgia Pro"/>
              </a:rPr>
              <a:t>dwudziestu</a:t>
            </a:r>
            <a:r>
              <a:rPr lang="en-US" sz="2200" b="1">
                <a:solidFill>
                  <a:srgbClr val="323456"/>
                </a:solidFill>
                <a:latin typeface="Georgia Pro"/>
              </a:rPr>
              <a:t> </a:t>
            </a:r>
            <a:r>
              <a:rPr lang="en-US" sz="2200" b="1" err="1">
                <a:solidFill>
                  <a:srgbClr val="323456"/>
                </a:solidFill>
                <a:latin typeface="Georgia Pro"/>
              </a:rPr>
              <a:t>uczniów</a:t>
            </a:r>
            <a:r>
              <a:rPr lang="en-US" sz="2200" b="1">
                <a:solidFill>
                  <a:srgbClr val="323456"/>
                </a:solidFill>
                <a:latin typeface="Georgia Pro"/>
              </a:rPr>
              <a:t> ZSHT z </a:t>
            </a:r>
            <a:r>
              <a:rPr lang="en-US" sz="2200" b="1" err="1">
                <a:solidFill>
                  <a:srgbClr val="323456"/>
                </a:solidFill>
                <a:latin typeface="Georgia Pro"/>
              </a:rPr>
              <a:t>różnych</a:t>
            </a:r>
            <a:r>
              <a:rPr lang="en-US" sz="2200" b="1">
                <a:solidFill>
                  <a:srgbClr val="323456"/>
                </a:solidFill>
                <a:latin typeface="Georgia Pro"/>
              </a:rPr>
              <a:t> </a:t>
            </a:r>
            <a:r>
              <a:rPr lang="en-US" sz="2200" b="1" err="1">
                <a:solidFill>
                  <a:srgbClr val="323456"/>
                </a:solidFill>
                <a:latin typeface="Georgia Pro"/>
              </a:rPr>
              <a:t>kierunków</a:t>
            </a:r>
            <a:r>
              <a:rPr lang="en-US" sz="2200" b="1">
                <a:solidFill>
                  <a:srgbClr val="323456"/>
                </a:solidFill>
                <a:latin typeface="Georgia Pro"/>
              </a:rPr>
              <a:t> </a:t>
            </a:r>
            <a:r>
              <a:rPr lang="en-US" sz="2200" b="1" err="1">
                <a:solidFill>
                  <a:srgbClr val="323456"/>
                </a:solidFill>
                <a:latin typeface="Georgia Pro"/>
              </a:rPr>
              <a:t>zawodowych</a:t>
            </a:r>
            <a:r>
              <a:rPr lang="en-US" sz="2200" b="1">
                <a:solidFill>
                  <a:srgbClr val="323456"/>
                </a:solidFill>
                <a:latin typeface="Georgia Pro"/>
              </a:rPr>
              <a:t>, </a:t>
            </a:r>
            <a:r>
              <a:rPr lang="en-US" sz="2200" b="1" err="1">
                <a:solidFill>
                  <a:srgbClr val="323456"/>
                </a:solidFill>
                <a:latin typeface="Georgia Pro"/>
              </a:rPr>
              <a:t>piekunami</a:t>
            </a:r>
            <a:r>
              <a:rPr lang="en-US" sz="2200" b="1">
                <a:solidFill>
                  <a:srgbClr val="323456"/>
                </a:solidFill>
                <a:latin typeface="Georgia Pro"/>
              </a:rPr>
              <a:t> </a:t>
            </a:r>
            <a:r>
              <a:rPr lang="en-US" sz="2200" b="1" err="1">
                <a:solidFill>
                  <a:srgbClr val="323456"/>
                </a:solidFill>
                <a:latin typeface="Georgia Pro"/>
              </a:rPr>
              <a:t>była</a:t>
            </a:r>
            <a:r>
              <a:rPr lang="en-US" sz="2200" b="1">
                <a:solidFill>
                  <a:srgbClr val="323456"/>
                </a:solidFill>
                <a:latin typeface="Georgia Pro"/>
              </a:rPr>
              <a:t> </a:t>
            </a:r>
            <a:r>
              <a:rPr lang="en-US" sz="2200" b="1" err="1">
                <a:solidFill>
                  <a:srgbClr val="323456"/>
                </a:solidFill>
                <a:latin typeface="Georgia Pro"/>
              </a:rPr>
              <a:t>dwójka</a:t>
            </a:r>
            <a:r>
              <a:rPr lang="en-US" sz="2200" b="1">
                <a:solidFill>
                  <a:srgbClr val="323456"/>
                </a:solidFill>
                <a:latin typeface="Georgia Pro"/>
              </a:rPr>
              <a:t> </a:t>
            </a:r>
            <a:r>
              <a:rPr lang="en-US" sz="2200" b="1" err="1">
                <a:solidFill>
                  <a:srgbClr val="323456"/>
                </a:solidFill>
                <a:latin typeface="Georgia Pro"/>
              </a:rPr>
              <a:t>nauczycieli</a:t>
            </a:r>
            <a:r>
              <a:rPr lang="en-US" sz="2200" b="1">
                <a:solidFill>
                  <a:srgbClr val="323456"/>
                </a:solidFill>
                <a:latin typeface="Georgia Pro"/>
              </a:rPr>
              <a:t>- </a:t>
            </a:r>
            <a:r>
              <a:rPr lang="en-US" sz="2200" b="1" err="1">
                <a:solidFill>
                  <a:srgbClr val="323456"/>
                </a:solidFill>
                <a:latin typeface="Georgia Pro"/>
              </a:rPr>
              <a:t>mgr</a:t>
            </a:r>
            <a:r>
              <a:rPr lang="en-US" sz="2200" b="1">
                <a:solidFill>
                  <a:srgbClr val="323456"/>
                </a:solidFill>
                <a:latin typeface="Georgia Pro"/>
              </a:rPr>
              <a:t> Sebastian Kucharski </a:t>
            </a:r>
            <a:r>
              <a:rPr lang="en-US" sz="2200" b="1" err="1">
                <a:solidFill>
                  <a:srgbClr val="323456"/>
                </a:solidFill>
                <a:latin typeface="Georgia Pro"/>
              </a:rPr>
              <a:t>oraz</a:t>
            </a:r>
            <a:r>
              <a:rPr lang="en-US" sz="2200" b="1">
                <a:solidFill>
                  <a:srgbClr val="323456"/>
                </a:solidFill>
                <a:latin typeface="Georgia Pro"/>
              </a:rPr>
              <a:t> </a:t>
            </a:r>
            <a:r>
              <a:rPr lang="en-US" sz="2200" b="1" err="1">
                <a:solidFill>
                  <a:srgbClr val="323456"/>
                </a:solidFill>
                <a:latin typeface="Georgia Pro"/>
              </a:rPr>
              <a:t>mgr</a:t>
            </a:r>
            <a:r>
              <a:rPr lang="en-US" sz="2200" b="1">
                <a:solidFill>
                  <a:srgbClr val="323456"/>
                </a:solidFill>
                <a:latin typeface="Georgia Pro"/>
              </a:rPr>
              <a:t> </a:t>
            </a:r>
            <a:r>
              <a:rPr lang="en-US" sz="2200" b="1" err="1">
                <a:solidFill>
                  <a:srgbClr val="323456"/>
                </a:solidFill>
                <a:latin typeface="Georgia Pro"/>
              </a:rPr>
              <a:t>Rafał</a:t>
            </a:r>
            <a:r>
              <a:rPr lang="en-US" sz="2200" b="1">
                <a:solidFill>
                  <a:srgbClr val="323456"/>
                </a:solidFill>
                <a:latin typeface="Georgia Pro"/>
              </a:rPr>
              <a:t> </a:t>
            </a:r>
            <a:r>
              <a:rPr lang="en-US" sz="2200" b="1" err="1">
                <a:solidFill>
                  <a:srgbClr val="323456"/>
                </a:solidFill>
                <a:latin typeface="Georgia Pro"/>
              </a:rPr>
              <a:t>Dorociuk</a:t>
            </a:r>
            <a:r>
              <a:rPr lang="en-US" sz="2200" b="1">
                <a:solidFill>
                  <a:srgbClr val="323456"/>
                </a:solidFill>
                <a:latin typeface="Georgia Pro"/>
              </a:rPr>
              <a:t>. 
</a:t>
            </a:r>
          </a:p>
        </p:txBody>
      </p:sp>
      <p:pic>
        <p:nvPicPr>
          <p:cNvPr id="4" name="Obraz 4" descr="Obraz zawierający zewnętrzne, osoby, grupa&#10;&#10;Opis wygenerowany automatycznie">
            <a:extLst>
              <a:ext uri="{FF2B5EF4-FFF2-40B4-BE49-F238E27FC236}">
                <a16:creationId xmlns:a16="http://schemas.microsoft.com/office/drawing/2014/main" xmlns="" id="{66BB9D14-435D-8417-3F5A-C5906C866E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65" r="1" b="13463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7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EAA8ABB-E28C-4BD6-B2CD-376882E921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A182700-BFED-46FD-525E-579CB7E17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6699" y="277165"/>
            <a:ext cx="3478533" cy="646823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500" kern="1200" dirty="0" err="1">
                <a:latin typeface="Georgia Pro"/>
              </a:rPr>
              <a:t>Wybierając</a:t>
            </a:r>
            <a:r>
              <a:rPr lang="en-US" sz="2500" kern="1200" dirty="0">
                <a:latin typeface="Georgia Pro"/>
              </a:rPr>
              <a:t> </a:t>
            </a:r>
            <a:r>
              <a:rPr lang="en-US" sz="2500" kern="1200" dirty="0" err="1">
                <a:latin typeface="Georgia Pro"/>
              </a:rPr>
              <a:t>się</a:t>
            </a:r>
            <a:r>
              <a:rPr lang="en-US" sz="2500" kern="1200" dirty="0">
                <a:latin typeface="Georgia Pro"/>
              </a:rPr>
              <a:t> do </a:t>
            </a:r>
            <a:r>
              <a:rPr lang="en-US" sz="2500" kern="1200" dirty="0" err="1">
                <a:latin typeface="Georgia Pro"/>
              </a:rPr>
              <a:t>Malagi</a:t>
            </a:r>
            <a:r>
              <a:rPr lang="en-US" sz="2500" kern="1200" dirty="0">
                <a:latin typeface="Georgia Pro"/>
              </a:rPr>
              <a:t>, </a:t>
            </a:r>
            <a:r>
              <a:rPr lang="en-US" sz="2500" kern="1200" dirty="0" err="1">
                <a:latin typeface="Georgia Pro"/>
              </a:rPr>
              <a:t>warto</a:t>
            </a:r>
            <a:r>
              <a:rPr lang="en-US" sz="2500" kern="1200" dirty="0">
                <a:latin typeface="Georgia Pro"/>
              </a:rPr>
              <a:t> </a:t>
            </a:r>
            <a:r>
              <a:rPr lang="en-US" sz="2500" kern="1200" dirty="0" err="1">
                <a:latin typeface="Georgia Pro"/>
              </a:rPr>
              <a:t>mieć</a:t>
            </a:r>
            <a:r>
              <a:rPr lang="en-US" sz="2500" kern="1200" dirty="0">
                <a:latin typeface="Georgia Pro"/>
              </a:rPr>
              <a:t> </a:t>
            </a:r>
            <a:r>
              <a:rPr lang="en-US" sz="2500" kern="1200" dirty="0" err="1">
                <a:latin typeface="Georgia Pro"/>
              </a:rPr>
              <a:t>na</a:t>
            </a:r>
            <a:r>
              <a:rPr lang="en-US" sz="2500" kern="1200" dirty="0">
                <a:latin typeface="Georgia Pro"/>
              </a:rPr>
              <a:t> </a:t>
            </a:r>
            <a:r>
              <a:rPr lang="en-US" sz="2500" kern="1200" dirty="0" err="1">
                <a:latin typeface="Georgia Pro"/>
              </a:rPr>
              <a:t>uwadze</a:t>
            </a:r>
            <a:r>
              <a:rPr lang="en-US" sz="2500" kern="1200" dirty="0">
                <a:latin typeface="Georgia Pro"/>
              </a:rPr>
              <a:t>, </a:t>
            </a:r>
            <a:r>
              <a:rPr lang="en-US" sz="2500" kern="1200" dirty="0" err="1">
                <a:latin typeface="Georgia Pro"/>
              </a:rPr>
              <a:t>że</a:t>
            </a:r>
            <a:r>
              <a:rPr lang="en-US" sz="2500" kern="1200" dirty="0">
                <a:latin typeface="Georgia Pro"/>
              </a:rPr>
              <a:t> to </a:t>
            </a:r>
            <a:r>
              <a:rPr lang="en-US" sz="2500" kern="1200" dirty="0" err="1">
                <a:latin typeface="Georgia Pro"/>
              </a:rPr>
              <a:t>jedno</a:t>
            </a:r>
            <a:r>
              <a:rPr lang="en-US" sz="2500" kern="1200" dirty="0">
                <a:latin typeface="Georgia Pro"/>
              </a:rPr>
              <a:t> z </a:t>
            </a:r>
            <a:r>
              <a:rPr lang="en-US" sz="2500" kern="1200" dirty="0" err="1">
                <a:latin typeface="Georgia Pro"/>
              </a:rPr>
              <a:t>najstarszych</a:t>
            </a:r>
            <a:r>
              <a:rPr lang="en-US" sz="2500" kern="1200" dirty="0">
                <a:latin typeface="Georgia Pro"/>
              </a:rPr>
              <a:t> </a:t>
            </a:r>
            <a:r>
              <a:rPr lang="en-US" sz="2500" kern="1200" dirty="0" err="1">
                <a:latin typeface="Georgia Pro"/>
              </a:rPr>
              <a:t>miast</a:t>
            </a:r>
            <a:r>
              <a:rPr lang="en-US" sz="2500" kern="1200" dirty="0">
                <a:latin typeface="Georgia Pro"/>
              </a:rPr>
              <a:t> </a:t>
            </a:r>
            <a:r>
              <a:rPr lang="en-US" sz="2500" kern="1200" dirty="0" err="1">
                <a:latin typeface="Georgia Pro"/>
              </a:rPr>
              <a:t>Europy</a:t>
            </a:r>
            <a:r>
              <a:rPr lang="en-US" sz="2500" kern="1200" dirty="0">
                <a:latin typeface="Georgia Pro"/>
              </a:rPr>
              <a:t>. </a:t>
            </a:r>
            <a:r>
              <a:rPr lang="en-US" sz="2500" kern="1200" dirty="0" err="1">
                <a:latin typeface="Georgia Pro"/>
              </a:rPr>
              <a:t>Katedra</a:t>
            </a:r>
            <a:r>
              <a:rPr lang="en-US" sz="2500" kern="1200" dirty="0">
                <a:latin typeface="Georgia Pro"/>
              </a:rPr>
              <a:t> w </a:t>
            </a:r>
            <a:r>
              <a:rPr lang="en-US" sz="2500" kern="1200" dirty="0" err="1">
                <a:latin typeface="Georgia Pro"/>
              </a:rPr>
              <a:t>Maladze</a:t>
            </a:r>
            <a:r>
              <a:rPr lang="en-US" sz="2500" kern="1200" dirty="0">
                <a:latin typeface="Georgia Pro"/>
              </a:rPr>
              <a:t> </a:t>
            </a:r>
            <a:r>
              <a:rPr lang="en-US" sz="2500" kern="1200" dirty="0" err="1">
                <a:latin typeface="Georgia Pro"/>
              </a:rPr>
              <a:t>czyli</a:t>
            </a:r>
            <a:r>
              <a:rPr lang="en-US" sz="2500" kern="1200" dirty="0">
                <a:latin typeface="Georgia Pro"/>
              </a:rPr>
              <a:t> </a:t>
            </a:r>
            <a:r>
              <a:rPr lang="en-US" sz="2500" kern="1200" dirty="0" err="1">
                <a:latin typeface="Georgia Pro"/>
              </a:rPr>
              <a:t>najbardziej</a:t>
            </a:r>
            <a:r>
              <a:rPr lang="en-US" sz="2500" kern="1200" dirty="0">
                <a:latin typeface="Georgia Pro"/>
              </a:rPr>
              <a:t> </a:t>
            </a:r>
            <a:r>
              <a:rPr lang="en-US" sz="2500" kern="1200" dirty="0" err="1">
                <a:latin typeface="Georgia Pro"/>
              </a:rPr>
              <a:t>charakterystyczny</a:t>
            </a:r>
            <a:r>
              <a:rPr lang="en-US" sz="2500" kern="1200" dirty="0">
                <a:latin typeface="Georgia Pro"/>
              </a:rPr>
              <a:t> </a:t>
            </a:r>
            <a:r>
              <a:rPr lang="en-US" sz="2500" kern="1200" dirty="0" err="1">
                <a:latin typeface="Georgia Pro"/>
              </a:rPr>
              <a:t>budynek</a:t>
            </a:r>
            <a:r>
              <a:rPr lang="en-US" sz="2500" kern="1200" dirty="0">
                <a:latin typeface="Georgia Pro"/>
              </a:rPr>
              <a:t> </a:t>
            </a:r>
            <a:r>
              <a:rPr lang="en-US" sz="2500" kern="1200" dirty="0" err="1">
                <a:latin typeface="Georgia Pro"/>
              </a:rPr>
              <a:t>starego</a:t>
            </a:r>
            <a:r>
              <a:rPr lang="en-US" sz="2500" kern="1200" dirty="0">
                <a:latin typeface="Georgia Pro"/>
              </a:rPr>
              <a:t> </a:t>
            </a:r>
            <a:r>
              <a:rPr lang="en-US" sz="2500" kern="1200" dirty="0" err="1">
                <a:latin typeface="Georgia Pro"/>
              </a:rPr>
              <a:t>miasta</a:t>
            </a:r>
            <a:r>
              <a:rPr lang="en-US" sz="2500" kern="1200" dirty="0">
                <a:latin typeface="Georgia Pro"/>
              </a:rPr>
              <a:t> </a:t>
            </a:r>
            <a:r>
              <a:rPr lang="en-US" sz="2500" kern="1200" dirty="0" err="1" smtClean="0">
                <a:latin typeface="Georgia Pro"/>
              </a:rPr>
              <a:t>powstała</a:t>
            </a:r>
            <a:r>
              <a:rPr lang="pl-PL" sz="2500" kern="1200" dirty="0" smtClean="0">
                <a:latin typeface="Georgia Pro"/>
              </a:rPr>
              <a:t> w</a:t>
            </a:r>
            <a:r>
              <a:rPr lang="en-US" sz="2500" kern="1200" dirty="0" smtClean="0">
                <a:latin typeface="Georgia Pro"/>
              </a:rPr>
              <a:t> </a:t>
            </a:r>
            <a:r>
              <a:rPr lang="en-US" sz="2500" kern="1200" dirty="0" err="1">
                <a:latin typeface="Georgia Pro"/>
              </a:rPr>
              <a:t>latach</a:t>
            </a:r>
            <a:r>
              <a:rPr lang="en-US" sz="2500" kern="1200" dirty="0">
                <a:latin typeface="Georgia Pro"/>
              </a:rPr>
              <a:t> 1528-1782, </a:t>
            </a:r>
            <a:r>
              <a:rPr lang="en-US" sz="2500" kern="1200" dirty="0" err="1">
                <a:latin typeface="Georgia Pro"/>
              </a:rPr>
              <a:t>zaprojektowana</a:t>
            </a:r>
            <a:r>
              <a:rPr lang="en-US" sz="2500" kern="1200" dirty="0">
                <a:latin typeface="Georgia Pro"/>
              </a:rPr>
              <a:t> </a:t>
            </a:r>
            <a:r>
              <a:rPr lang="en-US" sz="2500" kern="1200" dirty="0" err="1">
                <a:latin typeface="Georgia Pro"/>
              </a:rPr>
              <a:t>przez</a:t>
            </a:r>
            <a:r>
              <a:rPr lang="en-US" sz="2500" kern="1200" dirty="0">
                <a:latin typeface="Georgia Pro"/>
              </a:rPr>
              <a:t> </a:t>
            </a:r>
            <a:r>
              <a:rPr lang="en-US" sz="2500" kern="1200" dirty="0" err="1">
                <a:latin typeface="Georgia Pro"/>
              </a:rPr>
              <a:t>projektanta</a:t>
            </a:r>
            <a:r>
              <a:rPr lang="en-US" sz="2500" kern="1200" dirty="0">
                <a:latin typeface="Georgia Pro"/>
              </a:rPr>
              <a:t> Diego de </a:t>
            </a:r>
            <a:r>
              <a:rPr lang="en-US" sz="2500" kern="1200" dirty="0" err="1">
                <a:latin typeface="Georgia Pro"/>
              </a:rPr>
              <a:t>Siloé</a:t>
            </a:r>
            <a:r>
              <a:rPr lang="en-US" sz="2500" kern="1200" dirty="0">
                <a:latin typeface="Georgia Pro"/>
              </a:rPr>
              <a:t>. </a:t>
            </a:r>
            <a:r>
              <a:rPr lang="en-US" sz="2500" kern="1200" dirty="0" err="1">
                <a:latin typeface="Georgia Pro"/>
              </a:rPr>
              <a:t>Można</a:t>
            </a:r>
            <a:r>
              <a:rPr lang="en-US" sz="2500" kern="1200" dirty="0">
                <a:latin typeface="Georgia Pro"/>
              </a:rPr>
              <a:t> </a:t>
            </a:r>
            <a:r>
              <a:rPr lang="en-US" sz="2500" kern="1200" dirty="0" err="1">
                <a:latin typeface="Georgia Pro"/>
              </a:rPr>
              <a:t>zwiedzać</a:t>
            </a:r>
            <a:r>
              <a:rPr lang="en-US" sz="2500" kern="1200" dirty="0">
                <a:latin typeface="Georgia Pro"/>
              </a:rPr>
              <a:t> </a:t>
            </a:r>
            <a:r>
              <a:rPr lang="en-US" sz="2500" kern="1200" dirty="0" err="1">
                <a:latin typeface="Georgia Pro"/>
              </a:rPr>
              <a:t>ją</a:t>
            </a:r>
            <a:r>
              <a:rPr lang="en-US" sz="2500" kern="1200" dirty="0">
                <a:latin typeface="Georgia Pro"/>
              </a:rPr>
              <a:t> w </a:t>
            </a:r>
            <a:r>
              <a:rPr lang="en-US" sz="2500" kern="1200" dirty="0" err="1">
                <a:latin typeface="Georgia Pro"/>
              </a:rPr>
              <a:t>środku</a:t>
            </a:r>
            <a:r>
              <a:rPr lang="en-US" sz="2500" kern="1200" dirty="0">
                <a:latin typeface="Georgia Pro"/>
              </a:rPr>
              <a:t>, a </a:t>
            </a:r>
            <a:r>
              <a:rPr lang="en-US" sz="2500" kern="1200" dirty="0" err="1">
                <a:latin typeface="Georgia Pro"/>
              </a:rPr>
              <a:t>nawet</a:t>
            </a:r>
            <a:r>
              <a:rPr lang="en-US" sz="2500" kern="1200" dirty="0">
                <a:latin typeface="Georgia Pro"/>
              </a:rPr>
              <a:t> </a:t>
            </a:r>
            <a:r>
              <a:rPr lang="en-US" sz="2500" kern="1200" dirty="0" err="1">
                <a:latin typeface="Georgia Pro"/>
              </a:rPr>
              <a:t>wybrać</a:t>
            </a:r>
            <a:r>
              <a:rPr lang="en-US" sz="2500" kern="1200" dirty="0">
                <a:latin typeface="Georgia Pro"/>
              </a:rPr>
              <a:t> </a:t>
            </a:r>
            <a:r>
              <a:rPr lang="en-US" sz="2500" kern="1200" dirty="0" err="1">
                <a:latin typeface="Georgia Pro"/>
              </a:rPr>
              <a:t>się</a:t>
            </a:r>
            <a:r>
              <a:rPr lang="en-US" sz="2500" kern="1200" dirty="0">
                <a:latin typeface="Georgia Pro"/>
              </a:rPr>
              <a:t> </a:t>
            </a:r>
            <a:r>
              <a:rPr lang="en-US" sz="2500" kern="1200" dirty="0" err="1">
                <a:latin typeface="Georgia Pro"/>
              </a:rPr>
              <a:t>na</a:t>
            </a:r>
            <a:r>
              <a:rPr lang="en-US" sz="2500" kern="1200" dirty="0">
                <a:latin typeface="Georgia Pro"/>
              </a:rPr>
              <a:t> </a:t>
            </a:r>
            <a:r>
              <a:rPr lang="en-US" sz="2500" kern="1200" dirty="0" err="1">
                <a:latin typeface="Georgia Pro"/>
              </a:rPr>
              <a:t>zwiedzanie</a:t>
            </a:r>
            <a:r>
              <a:rPr lang="en-US" sz="2500" kern="1200" dirty="0">
                <a:latin typeface="Georgia Pro"/>
              </a:rPr>
              <a:t> </a:t>
            </a:r>
            <a:r>
              <a:rPr lang="en-US" sz="2500" kern="1200" dirty="0" err="1">
                <a:latin typeface="Georgia Pro"/>
              </a:rPr>
              <a:t>dachu</a:t>
            </a:r>
            <a:r>
              <a:rPr lang="en-US" sz="2500" kern="1200" dirty="0">
                <a:latin typeface="Georgia Pro"/>
              </a:rPr>
              <a:t> </a:t>
            </a:r>
            <a:r>
              <a:rPr lang="en-US" sz="2500" kern="1200" dirty="0" err="1">
                <a:latin typeface="Georgia Pro"/>
              </a:rPr>
              <a:t>katedry</a:t>
            </a:r>
            <a:r>
              <a:rPr lang="en-US" sz="2500" kern="1200" dirty="0">
                <a:latin typeface="Georgia Pro"/>
              </a:rPr>
              <a:t>! 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AF6A671-C637-4547-85F4-51B6D18813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C575CF26-3D3C-4C5A-A2B7-00432016EF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99413ED5-9ED4-4772-BCE4-2BCAE6B12E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623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budynek, zewnętrzne, droga, scena&#10;&#10;Opis wygenerowany automatycznie">
            <a:extLst>
              <a:ext uri="{FF2B5EF4-FFF2-40B4-BE49-F238E27FC236}">
                <a16:creationId xmlns:a16="http://schemas.microsoft.com/office/drawing/2014/main" xmlns="" id="{15EEDF6E-909B-51BC-BAB2-321CB4F61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" r="10585" b="-3"/>
          <a:stretch/>
        </p:blipFill>
        <p:spPr>
          <a:xfrm>
            <a:off x="996363" y="972235"/>
            <a:ext cx="3383280" cy="5047735"/>
          </a:xfrm>
          <a:prstGeom prst="rect">
            <a:avLst/>
          </a:prstGeom>
        </p:spPr>
      </p:pic>
      <p:pic>
        <p:nvPicPr>
          <p:cNvPr id="3" name="Obraz 3" descr="Obraz zawierający zewnętrzne, miejsce kultu, budynek administracji publicznej, dach&#10;&#10;Opis wygenerowany automatycznie">
            <a:extLst>
              <a:ext uri="{FF2B5EF4-FFF2-40B4-BE49-F238E27FC236}">
                <a16:creationId xmlns:a16="http://schemas.microsoft.com/office/drawing/2014/main" xmlns="" id="{E9C0F9F3-C70F-7EF5-60F6-8F858FA095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0" r="-1" b="-1"/>
          <a:stretch/>
        </p:blipFill>
        <p:spPr>
          <a:xfrm>
            <a:off x="4683639" y="972235"/>
            <a:ext cx="3383280" cy="504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4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31BF440-39FA-4087-84CC-2EEC0BBDAF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drzewo, zewnętrzne, przyroda, z widokiem&#10;&#10;Opis wygenerowany automatycznie">
            <a:extLst>
              <a:ext uri="{FF2B5EF4-FFF2-40B4-BE49-F238E27FC236}">
                <a16:creationId xmlns:a16="http://schemas.microsoft.com/office/drawing/2014/main" xmlns="" id="{016D3FA1-38C8-21F8-6889-63606628CB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14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Obraz 4" descr="Obraz zawierający zewnętrzne, niebo, kamień, zbocze&#10;&#10;Opis wygenerowany automatycznie">
            <a:extLst>
              <a:ext uri="{FF2B5EF4-FFF2-40B4-BE49-F238E27FC236}">
                <a16:creationId xmlns:a16="http://schemas.microsoft.com/office/drawing/2014/main" xmlns="" id="{A00B987C-ACC3-957E-2062-1780107E62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96" r="-2" b="19730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xmlns="" id="{F04E4CBA-303B-48BD-8451-C2701CB0EE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xmlns="" id="{F6CA58B3-AFCC-4A40-9882-50D508087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45E47B9-733C-D44A-1C49-D6642CC7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pl-PL" sz="3400">
                <a:latin typeface="Trade Gothic Inline"/>
                <a:ea typeface="+mj-lt"/>
                <a:cs typeface="+mj-lt"/>
              </a:rPr>
              <a:t>Zamek </a:t>
            </a:r>
            <a:r>
              <a:rPr lang="pl-PL" sz="3400" err="1">
                <a:latin typeface="Trade Gothic Inline"/>
                <a:ea typeface="+mj-lt"/>
                <a:cs typeface="+mj-lt"/>
              </a:rPr>
              <a:t>Gibralfaro</a:t>
            </a:r>
            <a:r>
              <a:rPr lang="pl-PL" sz="3400">
                <a:latin typeface="Trade Gothic Inline"/>
                <a:ea typeface="+mj-lt"/>
                <a:cs typeface="+mj-lt"/>
              </a:rPr>
              <a:t> i twierdza </a:t>
            </a:r>
            <a:r>
              <a:rPr lang="pl-PL" sz="3400" err="1">
                <a:latin typeface="Trade Gothic Inline"/>
                <a:ea typeface="+mj-lt"/>
                <a:cs typeface="+mj-lt"/>
              </a:rPr>
              <a:t>Alcazaba</a:t>
            </a:r>
            <a:r>
              <a:rPr lang="pl-PL" sz="3400">
                <a:latin typeface="Trade Gothic Inline"/>
                <a:ea typeface="+mj-lt"/>
                <a:cs typeface="+mj-lt"/>
              </a:rPr>
              <a:t>.</a:t>
            </a:r>
            <a:endParaRPr lang="pl-PL" sz="3400">
              <a:latin typeface="Trade Gothic Inline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5C56826-D4E5-42ED-8529-079651CB30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82095FCE-EF05-4443-B97A-85DEE3A5CA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A00AE6B-AA30-4CF8-BA6F-339B780AD7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433F47C-F065-E93B-66FA-EAC0A3292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755" y="2196310"/>
            <a:ext cx="5479783" cy="398065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l-PL" sz="2200" err="1">
                <a:latin typeface="Georgia Pro"/>
                <a:ea typeface="+mn-lt"/>
                <a:cs typeface="+mn-lt"/>
              </a:rPr>
              <a:t>Alcazaba</a:t>
            </a:r>
            <a:r>
              <a:rPr lang="pl-PL" sz="2200">
                <a:latin typeface="Georgia Pro"/>
                <a:ea typeface="+mn-lt"/>
                <a:cs typeface="+mn-lt"/>
              </a:rPr>
              <a:t> to była twierdza arabskich władców górująca nad Malagą. To z niej zarządzano strukturami państwowymi aż do czasów, gdy Chrześcijanie odbili arabską część Półwyspu Iberyjskiego. Krótko po tym korzystali z niej także władcy hiszpańscy  jednak już w XVIII wieku twierdzę porzucono i przekształcono w dzielnicę mieszkaniową dla ubogich. Powyżej </a:t>
            </a:r>
            <a:r>
              <a:rPr lang="pl-PL" sz="2200" err="1">
                <a:latin typeface="Georgia Pro"/>
                <a:ea typeface="+mn-lt"/>
                <a:cs typeface="+mn-lt"/>
              </a:rPr>
              <a:t>Alcazaby</a:t>
            </a:r>
            <a:r>
              <a:rPr lang="pl-PL" sz="2200">
                <a:latin typeface="Georgia Pro"/>
                <a:ea typeface="+mn-lt"/>
                <a:cs typeface="+mn-lt"/>
              </a:rPr>
              <a:t> znajduje się Zamek </a:t>
            </a:r>
            <a:r>
              <a:rPr lang="pl-PL" sz="2200" err="1">
                <a:latin typeface="Georgia Pro"/>
                <a:ea typeface="+mn-lt"/>
                <a:cs typeface="+mn-lt"/>
              </a:rPr>
              <a:t>Gibralfaro</a:t>
            </a:r>
            <a:r>
              <a:rPr lang="pl-PL" sz="2200">
                <a:latin typeface="Georgia Pro"/>
                <a:ea typeface="+mn-lt"/>
                <a:cs typeface="+mn-lt"/>
              </a:rPr>
              <a:t>, który pełnił w przeszłości ważną funkcję obronną, dziś zaś stanowi główny punkt widokowy na miasto.</a:t>
            </a:r>
            <a:endParaRPr lang="pl-PL" sz="2200">
              <a:latin typeface="Georgia Pro"/>
            </a:endParaRPr>
          </a:p>
        </p:txBody>
      </p:sp>
    </p:spTree>
    <p:extLst>
      <p:ext uri="{BB962C8B-B14F-4D97-AF65-F5344CB8AC3E}">
        <p14:creationId xmlns:p14="http://schemas.microsoft.com/office/powerpoint/2010/main" val="114861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budynek, zewnętrzne, skała, kamień&#10;&#10;Opis wygenerowany automatycznie">
            <a:extLst>
              <a:ext uri="{FF2B5EF4-FFF2-40B4-BE49-F238E27FC236}">
                <a16:creationId xmlns:a16="http://schemas.microsoft.com/office/drawing/2014/main" xmlns="" id="{16824C2C-6858-4FF7-F82D-C651BA5BCD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16" r="21450" b="-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5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084A2B7-7852-ADFD-5F23-40B4377C8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3600">
                <a:latin typeface="Trade Gothic Inline"/>
              </a:rPr>
              <a:t>Ruiny Rzymskiego Teatru w Maladze</a:t>
            </a:r>
          </a:p>
          <a:p>
            <a:pPr algn="ctr"/>
            <a:endParaRPr lang="pl-PL" sz="3600">
              <a:cs typeface="Calibri Light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49E7A9F-BED9-FEE5-1249-C45470FB4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pl-PL" sz="2500">
                <a:ea typeface="+mn-lt"/>
                <a:cs typeface="+mn-lt"/>
              </a:rPr>
              <a:t>Tuż pod twierdzą </a:t>
            </a:r>
            <a:r>
              <a:rPr lang="pl-PL" sz="2500" err="1">
                <a:ea typeface="+mn-lt"/>
                <a:cs typeface="+mn-lt"/>
              </a:rPr>
              <a:t>Alcazaba</a:t>
            </a:r>
            <a:r>
              <a:rPr lang="pl-PL" sz="2500">
                <a:ea typeface="+mn-lt"/>
                <a:cs typeface="+mn-lt"/>
              </a:rPr>
              <a:t> znajdują się ruiny Rzymskiego Teatru w Maladze. Teatr został zbudowany w I wieku p.n.e.  podczas panowania cesarza Augusta. </a:t>
            </a:r>
            <a:endParaRPr lang="pl-PL" sz="25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1709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26CAED0A-2A45-4C9C-BCDD-21A8A092C5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71BA74B-3D98-E3B6-715B-497E4FF25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pPr algn="ctr"/>
            <a:r>
              <a:rPr lang="pl-PL" sz="5000" err="1">
                <a:latin typeface="Trade Gothic Inline"/>
                <a:ea typeface="+mj-lt"/>
                <a:cs typeface="+mj-lt"/>
              </a:rPr>
              <a:t>Museo</a:t>
            </a:r>
            <a:r>
              <a:rPr lang="pl-PL" sz="5000">
                <a:latin typeface="Trade Gothic Inline"/>
                <a:ea typeface="+mj-lt"/>
                <a:cs typeface="+mj-lt"/>
              </a:rPr>
              <a:t> Picasso</a:t>
            </a:r>
            <a:endParaRPr lang="pl-PL">
              <a:latin typeface="Trade Gothic Inline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A9A4357-BD1D-4622-A4FE-766E6AB8DE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59E0200-F475-8A5F-50CF-7C1B2639B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5" y="2340718"/>
            <a:ext cx="5181516" cy="447600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pl-PL" sz="2300">
                <a:latin typeface="Georgia Pro"/>
                <a:ea typeface="+mn-lt"/>
                <a:cs typeface="+mn-lt"/>
              </a:rPr>
              <a:t>Muzeum znajduje się w odrestaurowanym, szesnastowiecznym pałacu hrabiów </a:t>
            </a:r>
            <a:r>
              <a:rPr lang="pl-PL" sz="2300" err="1">
                <a:latin typeface="Georgia Pro"/>
                <a:ea typeface="+mn-lt"/>
                <a:cs typeface="+mn-lt"/>
              </a:rPr>
              <a:t>Buenavista</a:t>
            </a:r>
            <a:r>
              <a:rPr lang="pl-PL" sz="2300">
                <a:latin typeface="Georgia Pro"/>
                <a:ea typeface="+mn-lt"/>
                <a:cs typeface="+mn-lt"/>
              </a:rPr>
              <a:t>. Prezentuje ono ponad 200 dzieł Picassa podarowanych tej instytucji przez jego spadkobierców. Ekspozycja prowadzi nas przez całą twórczość artysty od początków jego działalności aż do ostatniego namalowanego przez niego dzieła – „Mężczyzna, kobieta i dziecko” z 1972 roku.</a:t>
            </a:r>
            <a:endParaRPr lang="pl-PL" sz="2300">
              <a:latin typeface="Georgia Pro"/>
              <a:cs typeface="Calibri"/>
            </a:endParaRPr>
          </a:p>
          <a:p>
            <a:endParaRPr lang="pl-PL" sz="2000">
              <a:cs typeface="Calibri"/>
            </a:endParaRPr>
          </a:p>
        </p:txBody>
      </p:sp>
      <p:pic>
        <p:nvPicPr>
          <p:cNvPr id="6" name="Obraz 6" descr="Obraz zawierający tekst, książka&#10;&#10;Opis wygenerowany automatycznie">
            <a:extLst>
              <a:ext uri="{FF2B5EF4-FFF2-40B4-BE49-F238E27FC236}">
                <a16:creationId xmlns:a16="http://schemas.microsoft.com/office/drawing/2014/main" xmlns="" id="{4940F321-02D5-2269-1B18-16D214756A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09" b="4"/>
          <a:stretch/>
        </p:blipFill>
        <p:spPr>
          <a:xfrm>
            <a:off x="5418759" y="2559047"/>
            <a:ext cx="2741805" cy="3639451"/>
          </a:xfrm>
          <a:prstGeom prst="rect">
            <a:avLst/>
          </a:prstGeom>
        </p:spPr>
      </p:pic>
      <p:pic>
        <p:nvPicPr>
          <p:cNvPr id="4" name="Obraz 4" descr="Obraz zawierający budynek, stare, kolumnada&#10;&#10;Opis wygenerowany automatycznie">
            <a:extLst>
              <a:ext uri="{FF2B5EF4-FFF2-40B4-BE49-F238E27FC236}">
                <a16:creationId xmlns:a16="http://schemas.microsoft.com/office/drawing/2014/main" xmlns="" id="{28BC903D-FA0D-B8AB-0740-F7A4F30FC9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55" r="3" b="3"/>
          <a:stretch/>
        </p:blipFill>
        <p:spPr>
          <a:xfrm>
            <a:off x="8412616" y="2559047"/>
            <a:ext cx="2743620" cy="363945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6995CE5-F890-4ABA-82A2-26507CE8D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7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6EFFF4A2-EB01-4738-9824-8D9A72A51B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B9C53A7-627E-A338-F83C-4F5B3DF9D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42" y="4535424"/>
            <a:ext cx="4432654" cy="1587340"/>
          </a:xfrm>
        </p:spPr>
        <p:txBody>
          <a:bodyPr anchor="t">
            <a:normAutofit/>
          </a:bodyPr>
          <a:lstStyle/>
          <a:p>
            <a:r>
              <a:rPr lang="pl-PL" sz="3400">
                <a:latin typeface="Trade Gothic Inline"/>
              </a:rPr>
              <a:t>Puerto de Malaga: port i nadmorski deptak</a:t>
            </a:r>
          </a:p>
          <a:p>
            <a:endParaRPr lang="pl-PL" sz="3400">
              <a:cs typeface="Calibri Light"/>
            </a:endParaRPr>
          </a:p>
        </p:txBody>
      </p:sp>
      <p:pic>
        <p:nvPicPr>
          <p:cNvPr id="6" name="Obraz 6" descr="Obraz zawierający niebo, zewnętrzne, dzień&#10;&#10;Opis wygenerowany automatycznie">
            <a:extLst>
              <a:ext uri="{FF2B5EF4-FFF2-40B4-BE49-F238E27FC236}">
                <a16:creationId xmlns:a16="http://schemas.microsoft.com/office/drawing/2014/main" xmlns="" id="{A34772A2-30E4-0CD6-426C-2550DB03C4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83" r="-2" b="-2"/>
          <a:stretch/>
        </p:blipFill>
        <p:spPr>
          <a:xfrm>
            <a:off x="1" y="10"/>
            <a:ext cx="4003040" cy="4226709"/>
          </a:xfrm>
          <a:prstGeom prst="rect">
            <a:avLst/>
          </a:prstGeom>
        </p:spPr>
      </p:pic>
      <p:pic>
        <p:nvPicPr>
          <p:cNvPr id="7" name="Obraz 7" descr="Obraz zawierający zewnętrzne, woda, niebo, łódź&#10;&#10;Opis wygenerowany automatycznie">
            <a:extLst>
              <a:ext uri="{FF2B5EF4-FFF2-40B4-BE49-F238E27FC236}">
                <a16:creationId xmlns:a16="http://schemas.microsoft.com/office/drawing/2014/main" xmlns="" id="{DB3820B6-B272-78BC-9820-C613930027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28" r="24705" b="2"/>
          <a:stretch/>
        </p:blipFill>
        <p:spPr>
          <a:xfrm>
            <a:off x="4093465" y="10"/>
            <a:ext cx="4003040" cy="4224518"/>
          </a:xfrm>
          <a:prstGeom prst="rect">
            <a:avLst/>
          </a:prstGeo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xmlns="" id="{87421214-BA9F-9655-D7BB-02DDC099CF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82" r="-2" b="14752"/>
          <a:stretch/>
        </p:blipFill>
        <p:spPr>
          <a:xfrm>
            <a:off x="8186928" y="10"/>
            <a:ext cx="4005072" cy="422451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C55E4BC-F8B4-DBED-CE3F-12C2CD9B2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4920" y="4535424"/>
            <a:ext cx="4973300" cy="200240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l-PL" sz="2500">
                <a:latin typeface="Georgia Pro"/>
                <a:ea typeface="+mn-lt"/>
                <a:cs typeface="+mn-lt"/>
              </a:rPr>
              <a:t>Idealnym miejscem na spacer po Maladze jest promenada- są palmy, papugi i nowoczesna aranżacja historycznego deptaku. </a:t>
            </a:r>
            <a:endParaRPr lang="pl-PL" sz="2500">
              <a:latin typeface="Georgia Pro"/>
              <a:cs typeface="Calibri" panose="020F0502020204030204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D4469D90-62FA-49B2-981E-5305361D5A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502370" y="4592474"/>
            <a:ext cx="1128382" cy="847206"/>
            <a:chOff x="8183879" y="1000124"/>
            <a:chExt cx="1562267" cy="1172973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xmlns="" id="{281E6897-9689-4C48-ADC3-9F41AAE3A9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xmlns="" id="{404E145C-C4EA-4DED-B029-22B811FCEB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50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xmlns="" id="{38468727-63BE-4191-B4A6-C30C82C0E9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CBF2D61-8F9F-12B3-23E9-25D44CE22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541" y="412454"/>
            <a:ext cx="2596910" cy="2101850"/>
          </a:xfrm>
        </p:spPr>
        <p:txBody>
          <a:bodyPr>
            <a:normAutofit/>
          </a:bodyPr>
          <a:lstStyle/>
          <a:p>
            <a:r>
              <a:rPr lang="pl-PL" sz="1800">
                <a:latin typeface="Georgia Pro"/>
                <a:ea typeface="+mj-lt"/>
                <a:cs typeface="+mj-lt"/>
              </a:rPr>
              <a:t>Tuż obok portu jest piękny park palmowy.  Powstał on w latach 90. XIX wieku. Znajduje się tam sporo ciekawych, tropikalnych roślin. </a:t>
            </a:r>
            <a:endParaRPr lang="pl-PL" sz="1800">
              <a:latin typeface="Georgia Pro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9D355BB6-1BB8-4828-B246-CFB31742D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CA52A9B9-B2B3-46F0-9D53-0EFF9905BF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xmlns="" id="{421DA651-DE12-C737-4B3A-372F4C2D7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412454"/>
            <a:ext cx="3243262" cy="2101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3500">
                <a:latin typeface="Trade Gothic Inline"/>
              </a:rPr>
              <a:t>Parque de Malaga</a:t>
            </a:r>
            <a:endParaRPr lang="en-US" sz="3500">
              <a:latin typeface="Trade Gothic Inline"/>
              <a:cs typeface="Calibri" panose="020F0502020204030204"/>
            </a:endParaRPr>
          </a:p>
          <a:p>
            <a:pPr marL="0" indent="0">
              <a:buNone/>
            </a:pPr>
            <a:endParaRPr lang="en-US" sz="1700">
              <a:cs typeface="Calibri" panose="020F0502020204030204"/>
            </a:endParaRPr>
          </a:p>
        </p:txBody>
      </p:sp>
      <p:pic>
        <p:nvPicPr>
          <p:cNvPr id="7" name="Obraz 7" descr="Obraz zawierający drzewo, roślina, dłoń&#10;&#10;Opis wygenerowany automatycznie">
            <a:extLst>
              <a:ext uri="{FF2B5EF4-FFF2-40B4-BE49-F238E27FC236}">
                <a16:creationId xmlns:a16="http://schemas.microsoft.com/office/drawing/2014/main" xmlns="" id="{1E49C437-170F-0B81-FABE-99D4EFC2E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13" r="10602" b="2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8" name="Obraz 8" descr="Obraz zawierający podłoże, drzewo, zewnętrzne, dłoń&#10;&#10;Opis wygenerowany automatycznie">
            <a:extLst>
              <a:ext uri="{FF2B5EF4-FFF2-40B4-BE49-F238E27FC236}">
                <a16:creationId xmlns:a16="http://schemas.microsoft.com/office/drawing/2014/main" xmlns="" id="{09A2CAB7-23F9-EA19-A8BF-91ED2278D3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25612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CEBB72C1-9768-7D96-B34B-52309AF6E127}"/>
              </a:ext>
            </a:extLst>
          </p:cNvPr>
          <p:cNvSpPr txBox="1"/>
          <p:nvPr/>
        </p:nvSpPr>
        <p:spPr>
          <a:xfrm>
            <a:off x="7337453" y="-2054087"/>
            <a:ext cx="1490869" cy="7232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spcAft>
                <a:spcPts val="600"/>
              </a:spcAft>
            </a:pPr>
            <a:endParaRPr lang="pl-PL">
              <a:cs typeface="Calibri"/>
            </a:endParaRPr>
          </a:p>
          <a:p>
            <a:pPr algn="l">
              <a:spcAft>
                <a:spcPts val="600"/>
              </a:spcAft>
            </a:pPr>
            <a:endParaRPr lang="pl-PL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23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8E6D48E-ABF6-4515-0DA2-82998C28D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1" y="4665605"/>
            <a:ext cx="6638806" cy="17525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>
                <a:latin typeface="Trade Gothic Inline"/>
              </a:rPr>
              <a:t> Granada</a:t>
            </a:r>
            <a:endParaRPr lang="en-US" sz="6000" kern="1200">
              <a:latin typeface="Trade Gothic Inline"/>
            </a:endParaRPr>
          </a:p>
        </p:txBody>
      </p:sp>
      <p:pic>
        <p:nvPicPr>
          <p:cNvPr id="5" name="Obraz 5" descr="Obraz zawierający budynek, zewnętrzne, miejsce kultu, kamień&#10;&#10;Opis wygenerowany automatycznie">
            <a:extLst>
              <a:ext uri="{FF2B5EF4-FFF2-40B4-BE49-F238E27FC236}">
                <a16:creationId xmlns:a16="http://schemas.microsoft.com/office/drawing/2014/main" xmlns="" id="{8D6D9C1C-5F1C-7838-7739-A778E6AAE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62" b="26400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6" name="Obraz 6" descr="Obraz zawierający osoba, zewnętrzne, sport, osoby&#10;&#10;Opis wygenerowany automatycznie">
            <a:extLst>
              <a:ext uri="{FF2B5EF4-FFF2-40B4-BE49-F238E27FC236}">
                <a16:creationId xmlns:a16="http://schemas.microsoft.com/office/drawing/2014/main" xmlns="" id="{5BD881FC-42FD-64D3-823B-99131CB099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80" r="17724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3" name="Obraz 3">
            <a:extLst>
              <a:ext uri="{FF2B5EF4-FFF2-40B4-BE49-F238E27FC236}">
                <a16:creationId xmlns:a16="http://schemas.microsoft.com/office/drawing/2014/main" xmlns="" id="{6BA11E8D-4E47-1373-7E70-5CB7C778C8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7" b="-1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00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</Words>
  <Application>Microsoft Office PowerPoint</Application>
  <PresentationFormat>Niestandardowy</PresentationFormat>
  <Paragraphs>18</Paragraphs>
  <Slides>12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3" baseType="lpstr">
      <vt:lpstr>Motyw pakietu Office</vt:lpstr>
      <vt:lpstr>Malaga </vt:lpstr>
      <vt:lpstr>Praktyki Erasmus odbyły się w hiszpańskiej Maladze, w terminie 19.09-07.10 2022r. W projekcie brało udział dwudziestu uczniów ZSHT z różnych kierunków zawodowych, piekunami była dwójka nauczycieli- mgr Sebastian Kucharski oraz mgr Rafał Dorociuk. 
</vt:lpstr>
      <vt:lpstr>Wybierając się do Malagi, warto mieć na uwadze, że to jedno z najstarszych miast Europy. Katedra w Maladze czyli najbardziej charakterystyczny budynek starego miasta powstała w latach 1528-1782, zaprojektowana przez projektanta Diego de Siloé. Można zwiedzać ją w środku, a nawet wybrać się na zwiedzanie dachu katedry! </vt:lpstr>
      <vt:lpstr>Zamek Gibralfaro i twierdza Alcazaba.</vt:lpstr>
      <vt:lpstr>Ruiny Rzymskiego Teatru w Maladze </vt:lpstr>
      <vt:lpstr>Museo Picasso</vt:lpstr>
      <vt:lpstr>Puerto de Malaga: port i nadmorski deptak </vt:lpstr>
      <vt:lpstr>Tuż obok portu jest piękny park palmowy.  Powstał on w latach 90. XIX wieku. Znajduje się tam sporo ciekawych, tropikalnych roślin. </vt:lpstr>
      <vt:lpstr> Granada</vt:lpstr>
      <vt:lpstr>Prezentacja programu PowerPoint</vt:lpstr>
      <vt:lpstr>Prezentacja programu PowerPoint</vt:lpstr>
      <vt:lpstr>Była to niesamowita podróż, która odmieniła nasz sposób myślenia, otwarła nas na świat i pozytywnie wpłynęła na naszą karierę zawodową. Poznaliśmy wspaniałych ludzi i odkryliśmy nowe, słoneczne miejsca przyjazne obcokrajowcom.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szczerba.malgorzata@zshtpl.onmicrosoft.com</dc:creator>
  <cp:lastModifiedBy>Magda</cp:lastModifiedBy>
  <cp:revision>3</cp:revision>
  <dcterms:created xsi:type="dcterms:W3CDTF">2022-11-21T21:01:18Z</dcterms:created>
  <dcterms:modified xsi:type="dcterms:W3CDTF">2023-02-28T09:54:18Z</dcterms:modified>
</cp:coreProperties>
</file>